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37" r:id="rId3"/>
    <p:sldId id="437" r:id="rId4"/>
    <p:sldId id="518" r:id="rId5"/>
    <p:sldId id="438" r:id="rId6"/>
    <p:sldId id="440" r:id="rId7"/>
    <p:sldId id="441" r:id="rId8"/>
    <p:sldId id="516" r:id="rId9"/>
    <p:sldId id="493" r:id="rId10"/>
    <p:sldId id="495" r:id="rId11"/>
    <p:sldId id="504" r:id="rId12"/>
    <p:sldId id="452" r:id="rId13"/>
    <p:sldId id="464" r:id="rId14"/>
    <p:sldId id="454" r:id="rId15"/>
    <p:sldId id="455" r:id="rId16"/>
    <p:sldId id="459" r:id="rId17"/>
    <p:sldId id="460" r:id="rId18"/>
    <p:sldId id="501" r:id="rId19"/>
    <p:sldId id="500" r:id="rId20"/>
    <p:sldId id="499" r:id="rId21"/>
    <p:sldId id="505" r:id="rId22"/>
    <p:sldId id="502" r:id="rId23"/>
    <p:sldId id="503" r:id="rId24"/>
    <p:sldId id="510" r:id="rId25"/>
    <p:sldId id="506" r:id="rId26"/>
    <p:sldId id="521" r:id="rId27"/>
    <p:sldId id="453" r:id="rId28"/>
    <p:sldId id="398" r:id="rId29"/>
    <p:sldId id="477" r:id="rId30"/>
    <p:sldId id="523" r:id="rId31"/>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00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FF"/>
    <a:srgbClr val="0033CC"/>
    <a:srgbClr val="FFFF00"/>
    <a:srgbClr val="00FFFF"/>
    <a:srgbClr val="FFFFFF"/>
    <a:srgbClr val="FFFF99"/>
    <a:srgbClr val="00FF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08" autoAdjust="0"/>
    <p:restoredTop sz="95149" autoAdjust="0"/>
  </p:normalViewPr>
  <p:slideViewPr>
    <p:cSldViewPr>
      <p:cViewPr varScale="1">
        <p:scale>
          <a:sx n="105" d="100"/>
          <a:sy n="105" d="100"/>
        </p:scale>
        <p:origin x="800"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226"/>
    </p:cViewPr>
  </p:sorterViewPr>
  <p:notesViewPr>
    <p:cSldViewPr>
      <p:cViewPr varScale="1">
        <p:scale>
          <a:sx n="60" d="100"/>
          <a:sy n="60" d="100"/>
        </p:scale>
        <p:origin x="-2268" y="-90"/>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pitchFamily="34" charset="0"/>
              </a:defRPr>
            </a:lvl1pPr>
          </a:lstStyle>
          <a:p>
            <a:pPr>
              <a:defRPr/>
            </a:pPr>
            <a:endParaRPr lang="en-US" altLang="zh-CN"/>
          </a:p>
        </p:txBody>
      </p:sp>
      <p:sp>
        <p:nvSpPr>
          <p:cNvPr id="6041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pitchFamily="34" charset="0"/>
              </a:defRPr>
            </a:lvl1pPr>
          </a:lstStyle>
          <a:p>
            <a:pPr>
              <a:defRPr/>
            </a:pPr>
            <a:endParaRPr lang="en-US" altLang="zh-CN"/>
          </a:p>
        </p:txBody>
      </p:sp>
      <p:sp>
        <p:nvSpPr>
          <p:cNvPr id="6042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pitchFamily="34" charset="0"/>
              </a:defRPr>
            </a:lvl1pPr>
          </a:lstStyle>
          <a:p>
            <a:pPr>
              <a:defRPr/>
            </a:pPr>
            <a:endParaRPr lang="en-US" altLang="zh-CN"/>
          </a:p>
        </p:txBody>
      </p:sp>
      <p:sp>
        <p:nvSpPr>
          <p:cNvPr id="6042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17206683-1BBB-4024-9855-0D7596468A06}" type="slidenum">
              <a:rPr lang="en-US" altLang="zh-CN"/>
              <a:pPr>
                <a:defRPr/>
              </a:pPr>
              <a:t>‹#›</a:t>
            </a:fld>
            <a:endParaRPr lang="en-US" altLang="zh-CN"/>
          </a:p>
        </p:txBody>
      </p:sp>
    </p:spTree>
    <p:extLst>
      <p:ext uri="{BB962C8B-B14F-4D97-AF65-F5344CB8AC3E}">
        <p14:creationId xmlns:p14="http://schemas.microsoft.com/office/powerpoint/2010/main" val="1934817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pitchFamily="34" charset="0"/>
              </a:defRPr>
            </a:lvl1pPr>
          </a:lstStyle>
          <a:p>
            <a:pPr>
              <a:defRPr/>
            </a:pPr>
            <a:endParaRPr lang="en-US" altLang="zh-CN"/>
          </a:p>
        </p:txBody>
      </p:sp>
      <p:sp>
        <p:nvSpPr>
          <p:cNvPr id="62467"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pitchFamily="34" charset="0"/>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9"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2470"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pitchFamily="34" charset="0"/>
              </a:defRPr>
            </a:lvl1pPr>
          </a:lstStyle>
          <a:p>
            <a:pPr>
              <a:defRPr/>
            </a:pPr>
            <a:endParaRPr lang="en-US" altLang="zh-CN"/>
          </a:p>
        </p:txBody>
      </p:sp>
      <p:sp>
        <p:nvSpPr>
          <p:cNvPr id="62471"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B6051471-D0C3-40A4-80C2-1D65386EE9A1}" type="slidenum">
              <a:rPr lang="en-US" altLang="zh-CN"/>
              <a:pPr>
                <a:defRPr/>
              </a:pPr>
              <a:t>‹#›</a:t>
            </a:fld>
            <a:endParaRPr lang="en-US" altLang="zh-CN"/>
          </a:p>
        </p:txBody>
      </p:sp>
    </p:spTree>
    <p:extLst>
      <p:ext uri="{BB962C8B-B14F-4D97-AF65-F5344CB8AC3E}">
        <p14:creationId xmlns:p14="http://schemas.microsoft.com/office/powerpoint/2010/main" val="15948689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46A1FF4-2005-4C99-AFAA-3159A6FF87C1}" type="slidenum">
              <a:rPr lang="en-US" altLang="zh-CN" sz="1300" smtClean="0"/>
              <a:pPr>
                <a:spcBef>
                  <a:spcPct val="0"/>
                </a:spcBef>
              </a:pPr>
              <a:t>1</a:t>
            </a:fld>
            <a:endParaRPr lang="en-US" altLang="zh-CN" sz="1300"/>
          </a:p>
        </p:txBody>
      </p:sp>
      <p:sp>
        <p:nvSpPr>
          <p:cNvPr id="5123" name="Rectangle 2"/>
          <p:cNvSpPr>
            <a:spLocks noGrp="1" noRot="1" noChangeAspect="1" noChangeArrowheads="1" noTextEdit="1"/>
          </p:cNvSpPr>
          <p:nvPr>
            <p:ph type="sldImg"/>
          </p:nvPr>
        </p:nvSpPr>
        <p:spPr>
          <a:xfrm>
            <a:off x="992188" y="768350"/>
            <a:ext cx="5114925" cy="3836988"/>
          </a:xfrm>
          <a:ln/>
        </p:spPr>
      </p:sp>
      <p:sp>
        <p:nvSpPr>
          <p:cNvPr id="51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zh-CN" altLang="en-US"/>
              <a:t>课堂号：</a:t>
            </a:r>
            <a:r>
              <a:rPr lang="en-US" altLang="zh-CN"/>
              <a:t>01115101</a:t>
            </a:r>
            <a:endParaRPr lang="en-US" altLang="zh-CN" b="1"/>
          </a:p>
          <a:p>
            <a:pPr eaLnBrk="1" hangingPunct="1"/>
            <a:r>
              <a:rPr lang="zh-CN" altLang="en-US">
                <a:solidFill>
                  <a:srgbClr val="080808"/>
                </a:solidFill>
              </a:rPr>
              <a:t>地点和时间：西区教三楼</a:t>
            </a:r>
            <a:r>
              <a:rPr lang="en-US" altLang="zh-CN">
                <a:solidFill>
                  <a:srgbClr val="080808"/>
                </a:solidFill>
              </a:rPr>
              <a:t>3B202</a:t>
            </a:r>
            <a:r>
              <a:rPr lang="zh-CN" altLang="en-US">
                <a:solidFill>
                  <a:srgbClr val="080808"/>
                </a:solidFill>
              </a:rPr>
              <a:t>，</a:t>
            </a:r>
            <a:r>
              <a:rPr lang="en-US" altLang="zh-CN"/>
              <a:t>1(3,4)</a:t>
            </a:r>
            <a:r>
              <a:rPr lang="zh-CN" altLang="en-US"/>
              <a:t>、</a:t>
            </a:r>
            <a:r>
              <a:rPr lang="en-US" altLang="zh-CN"/>
              <a:t>3(3,4) </a:t>
            </a:r>
          </a:p>
          <a:p>
            <a:pPr eaLnBrk="1" hangingPunct="1"/>
            <a:endParaRPr lang="zh-CN" altLang="zh-CN"/>
          </a:p>
        </p:txBody>
      </p:sp>
    </p:spTree>
    <p:extLst>
      <p:ext uri="{BB962C8B-B14F-4D97-AF65-F5344CB8AC3E}">
        <p14:creationId xmlns:p14="http://schemas.microsoft.com/office/powerpoint/2010/main" val="2739646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992188" y="768350"/>
            <a:ext cx="5114925" cy="3836988"/>
          </a:xfrm>
          <a:ln/>
        </p:spPr>
      </p:sp>
      <p:sp>
        <p:nvSpPr>
          <p:cNvPr id="235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zh-CN" altLang="en-US" sz="800">
                <a:ea typeface="华文楷体" panose="02010600040101010101" pitchFamily="2" charset="-122"/>
              </a:rPr>
              <a:t>电子技术的发展，推动计算机技术的发展，使之</a:t>
            </a:r>
            <a:r>
              <a:rPr lang="zh-CN" altLang="en-US" sz="800">
                <a:latin typeface="华文楷体" panose="02010600040101010101" pitchFamily="2" charset="-122"/>
                <a:ea typeface="华文楷体" panose="02010600040101010101" pitchFamily="2" charset="-122"/>
              </a:rPr>
              <a:t>“</a:t>
            </a:r>
            <a:r>
              <a:rPr lang="zh-CN" altLang="en-US" sz="800">
                <a:ea typeface="华文楷体" panose="02010600040101010101" pitchFamily="2" charset="-122"/>
              </a:rPr>
              <a:t>无孔不入</a:t>
            </a:r>
            <a:r>
              <a:rPr lang="zh-CN" altLang="en-US" sz="800">
                <a:latin typeface="华文楷体" panose="02010600040101010101" pitchFamily="2" charset="-122"/>
                <a:ea typeface="华文楷体" panose="02010600040101010101" pitchFamily="2" charset="-122"/>
              </a:rPr>
              <a:t>”</a:t>
            </a:r>
            <a:r>
              <a:rPr lang="zh-CN" altLang="en-US" sz="800">
                <a:ea typeface="华文楷体" panose="02010600040101010101" pitchFamily="2" charset="-122"/>
              </a:rPr>
              <a:t>，应用广泛！</a:t>
            </a:r>
          </a:p>
          <a:p>
            <a:pPr eaLnBrk="1" hangingPunct="1"/>
            <a:r>
              <a:rPr lang="zh-CN" altLang="en-US">
                <a:latin typeface="新宋体" panose="02010609030101010101" pitchFamily="49" charset="-122"/>
                <a:ea typeface="新宋体" panose="02010609030101010101" pitchFamily="49" charset="-122"/>
              </a:rPr>
              <a:t>广播通信：发射机、接收机、扩音、录音、程控交换机、电话、手机</a:t>
            </a:r>
          </a:p>
          <a:p>
            <a:pPr eaLnBrk="1" hangingPunct="1"/>
            <a:r>
              <a:rPr lang="zh-CN" altLang="en-US">
                <a:latin typeface="新宋体" panose="02010609030101010101" pitchFamily="49" charset="-122"/>
                <a:ea typeface="新宋体" panose="02010609030101010101" pitchFamily="49" charset="-122"/>
              </a:rPr>
              <a:t>网络：路由器、</a:t>
            </a:r>
            <a:r>
              <a:rPr lang="en-US" altLang="zh-CN">
                <a:latin typeface="新宋体" panose="02010609030101010101" pitchFamily="49" charset="-122"/>
                <a:ea typeface="新宋体" panose="02010609030101010101" pitchFamily="49" charset="-122"/>
              </a:rPr>
              <a:t>ATM</a:t>
            </a:r>
            <a:r>
              <a:rPr lang="zh-CN" altLang="en-US">
                <a:latin typeface="新宋体" panose="02010609030101010101" pitchFamily="49" charset="-122"/>
                <a:ea typeface="新宋体" panose="02010609030101010101" pitchFamily="49" charset="-122"/>
              </a:rPr>
              <a:t>交换机、收发器、调制解调器</a:t>
            </a:r>
          </a:p>
          <a:p>
            <a:pPr eaLnBrk="1" hangingPunct="1"/>
            <a:r>
              <a:rPr lang="zh-CN" altLang="en-US">
                <a:latin typeface="新宋体" panose="02010609030101010101" pitchFamily="49" charset="-122"/>
                <a:ea typeface="新宋体" panose="02010609030101010101" pitchFamily="49" charset="-122"/>
              </a:rPr>
              <a:t>工业：钢铁、石油化工、机加工、数控机床</a:t>
            </a:r>
          </a:p>
          <a:p>
            <a:pPr eaLnBrk="1" hangingPunct="1"/>
            <a:r>
              <a:rPr lang="zh-CN" altLang="en-US">
                <a:latin typeface="新宋体" panose="02010609030101010101" pitchFamily="49" charset="-122"/>
                <a:ea typeface="新宋体" panose="02010609030101010101" pitchFamily="49" charset="-122"/>
              </a:rPr>
              <a:t>交通：飞机、火车、轮船、汽车</a:t>
            </a:r>
          </a:p>
          <a:p>
            <a:pPr eaLnBrk="1" hangingPunct="1"/>
            <a:r>
              <a:rPr lang="zh-CN" altLang="en-US">
                <a:latin typeface="新宋体" panose="02010609030101010101" pitchFamily="49" charset="-122"/>
                <a:ea typeface="新宋体" panose="02010609030101010101" pitchFamily="49" charset="-122"/>
              </a:rPr>
              <a:t>军事：雷达、电子导航</a:t>
            </a:r>
          </a:p>
          <a:p>
            <a:pPr eaLnBrk="1" hangingPunct="1"/>
            <a:r>
              <a:rPr lang="zh-CN" altLang="en-US">
                <a:latin typeface="新宋体" panose="02010609030101010101" pitchFamily="49" charset="-122"/>
                <a:ea typeface="新宋体" panose="02010609030101010101" pitchFamily="49" charset="-122"/>
              </a:rPr>
              <a:t>航空航天：卫星定位、监测</a:t>
            </a:r>
          </a:p>
          <a:p>
            <a:pPr eaLnBrk="1" hangingPunct="1"/>
            <a:r>
              <a:rPr lang="zh-CN" altLang="en-US">
                <a:latin typeface="新宋体" panose="02010609030101010101" pitchFamily="49" charset="-122"/>
                <a:ea typeface="新宋体" panose="02010609030101010101" pitchFamily="49" charset="-122"/>
              </a:rPr>
              <a:t>医学：</a:t>
            </a:r>
            <a:r>
              <a:rPr lang="en-US" altLang="zh-CN" i="1">
                <a:latin typeface="新宋体" panose="02010609030101010101" pitchFamily="49" charset="-122"/>
                <a:ea typeface="新宋体" panose="02010609030101010101" pitchFamily="49" charset="-122"/>
              </a:rPr>
              <a:t>γ</a:t>
            </a:r>
            <a:r>
              <a:rPr lang="zh-CN" altLang="en-US">
                <a:latin typeface="新宋体" panose="02010609030101010101" pitchFamily="49" charset="-122"/>
                <a:ea typeface="新宋体" panose="02010609030101010101" pitchFamily="49" charset="-122"/>
              </a:rPr>
              <a:t>刀、</a:t>
            </a:r>
            <a:r>
              <a:rPr lang="en-US" altLang="zh-CN">
                <a:latin typeface="新宋体" panose="02010609030101010101" pitchFamily="49" charset="-122"/>
                <a:ea typeface="新宋体" panose="02010609030101010101" pitchFamily="49" charset="-122"/>
              </a:rPr>
              <a:t>CT</a:t>
            </a:r>
            <a:r>
              <a:rPr lang="zh-CN" altLang="en-US">
                <a:latin typeface="新宋体" panose="02010609030101010101" pitchFamily="49" charset="-122"/>
                <a:ea typeface="新宋体" panose="02010609030101010101" pitchFamily="49" charset="-122"/>
              </a:rPr>
              <a:t>、</a:t>
            </a:r>
            <a:r>
              <a:rPr lang="en-US" altLang="zh-CN">
                <a:latin typeface="新宋体" panose="02010609030101010101" pitchFamily="49" charset="-122"/>
                <a:ea typeface="新宋体" panose="02010609030101010101" pitchFamily="49" charset="-122"/>
              </a:rPr>
              <a:t>B</a:t>
            </a:r>
            <a:r>
              <a:rPr lang="zh-CN" altLang="en-US">
                <a:latin typeface="新宋体" panose="02010609030101010101" pitchFamily="49" charset="-122"/>
                <a:ea typeface="新宋体" panose="02010609030101010101" pitchFamily="49" charset="-122"/>
              </a:rPr>
              <a:t>超、微创手术</a:t>
            </a:r>
          </a:p>
          <a:p>
            <a:pPr eaLnBrk="1" hangingPunct="1"/>
            <a:r>
              <a:rPr lang="zh-CN" altLang="en-US">
                <a:latin typeface="新宋体" panose="02010609030101010101" pitchFamily="49" charset="-122"/>
                <a:ea typeface="新宋体" panose="02010609030101010101" pitchFamily="49" charset="-122"/>
              </a:rPr>
              <a:t>消费类电子：家电（空调、冰箱、电视、音响、摄像机、照相机、电子表）、电子玩具、各类报警器、保安系统</a:t>
            </a:r>
          </a:p>
          <a:p>
            <a:pPr eaLnBrk="1" hangingPunct="1"/>
            <a:endParaRPr lang="zh-CN" altLang="en-US" sz="800">
              <a:ea typeface="华文楷体" panose="02010600040101010101" pitchFamily="2" charset="-122"/>
            </a:endParaRPr>
          </a:p>
        </p:txBody>
      </p:sp>
    </p:spTree>
    <p:extLst>
      <p:ext uri="{BB962C8B-B14F-4D97-AF65-F5344CB8AC3E}">
        <p14:creationId xmlns:p14="http://schemas.microsoft.com/office/powerpoint/2010/main" val="3828013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992188" y="768350"/>
            <a:ext cx="5114925" cy="3836988"/>
          </a:xfrm>
          <a:ln/>
        </p:spPr>
      </p:sp>
      <p:sp>
        <p:nvSpPr>
          <p:cNvPr id="276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zh-CN" altLang="en-US"/>
              <a:t>皇冠</a:t>
            </a:r>
            <a:r>
              <a:rPr lang="en-US" altLang="zh-CN"/>
              <a:t>SJY60-100</a:t>
            </a:r>
            <a:r>
              <a:rPr lang="zh-CN" altLang="en-US"/>
              <a:t>型电压力锅 </a:t>
            </a:r>
          </a:p>
        </p:txBody>
      </p:sp>
    </p:spTree>
    <p:extLst>
      <p:ext uri="{BB962C8B-B14F-4D97-AF65-F5344CB8AC3E}">
        <p14:creationId xmlns:p14="http://schemas.microsoft.com/office/powerpoint/2010/main" val="2061387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992188" y="768350"/>
            <a:ext cx="5114925" cy="3836988"/>
          </a:xfrm>
          <a:ln/>
        </p:spPr>
      </p:sp>
      <p:sp>
        <p:nvSpPr>
          <p:cNvPr id="467971" name="Rectangle 3"/>
          <p:cNvSpPr>
            <a:spLocks noGrp="1" noChangeArrowheads="1"/>
          </p:cNvSpPr>
          <p:nvPr>
            <p:ph type="body" idx="1"/>
          </p:nvPr>
        </p:nvSpPr>
        <p:spPr>
          <a:ln/>
        </p:spPr>
        <p:txBody>
          <a:bodyPr/>
          <a:lstStyle/>
          <a:p>
            <a:pPr eaLnBrk="1" hangingPunct="1">
              <a:spcBef>
                <a:spcPct val="0"/>
              </a:spcBef>
              <a:defRPr/>
            </a:pPr>
            <a:r>
              <a:rPr lang="zh-CN" altLang="en-US">
                <a:solidFill>
                  <a:srgbClr val="000066"/>
                </a:solidFill>
                <a:effectLst>
                  <a:outerShdw blurRad="38100" dist="38100" dir="2700000" algn="tl">
                    <a:srgbClr val="C0C0C0"/>
                  </a:outerShdw>
                </a:effectLst>
                <a:latin typeface="Arial" charset="0"/>
              </a:rPr>
              <a:t>数字电路和模拟电路：工作信号，研究的对象不同，分析、设计方法以及所用的数学工具也相应不同。</a:t>
            </a:r>
          </a:p>
          <a:p>
            <a:pPr eaLnBrk="1" hangingPunct="1">
              <a:spcBef>
                <a:spcPct val="0"/>
              </a:spcBef>
              <a:defRPr/>
            </a:pPr>
            <a:r>
              <a:rPr kumimoji="1" lang="zh-CN" altLang="en-US">
                <a:latin typeface="Arial" charset="0"/>
              </a:rPr>
              <a:t>数字电路研究电路的输入输出之间的逻辑关系，所以数字电路又称</a:t>
            </a:r>
            <a:r>
              <a:rPr kumimoji="1" lang="zh-CN" altLang="en-US">
                <a:solidFill>
                  <a:srgbClr val="FF0066"/>
                </a:solidFill>
                <a:latin typeface="Arial" charset="0"/>
              </a:rPr>
              <a:t>逻辑电路</a:t>
            </a:r>
            <a:r>
              <a:rPr kumimoji="1" lang="zh-CN" altLang="en-US">
                <a:latin typeface="Arial" charset="0"/>
              </a:rPr>
              <a:t>，相应的研究工具是</a:t>
            </a:r>
            <a:r>
              <a:rPr kumimoji="1" lang="zh-CN" altLang="en-US">
                <a:solidFill>
                  <a:srgbClr val="FF0066"/>
                </a:solidFill>
                <a:latin typeface="Arial" charset="0"/>
              </a:rPr>
              <a:t>逻辑代数（布尔代数）</a:t>
            </a:r>
            <a:r>
              <a:rPr kumimoji="1" lang="zh-CN" altLang="en-US">
                <a:latin typeface="Arial" charset="0"/>
              </a:rPr>
              <a:t>。</a:t>
            </a:r>
          </a:p>
          <a:p>
            <a:pPr eaLnBrk="1" hangingPunct="1">
              <a:defRPr/>
            </a:pPr>
            <a:r>
              <a:rPr kumimoji="1" lang="zh-CN" altLang="en-US">
                <a:solidFill>
                  <a:srgbClr val="000066"/>
                </a:solidFill>
                <a:latin typeface="Arial" charset="0"/>
              </a:rPr>
              <a:t>根据电路的结构特点及其对输入信号的响应规则的不同，数字电路可分为组合逻辑电路和时序逻辑电路。</a:t>
            </a:r>
            <a:endParaRPr kumimoji="1" lang="en-US" altLang="zh-CN">
              <a:solidFill>
                <a:srgbClr val="000066"/>
              </a:solidFill>
              <a:latin typeface="Arial" charset="0"/>
            </a:endParaRPr>
          </a:p>
        </p:txBody>
      </p:sp>
    </p:spTree>
    <p:extLst>
      <p:ext uri="{BB962C8B-B14F-4D97-AF65-F5344CB8AC3E}">
        <p14:creationId xmlns:p14="http://schemas.microsoft.com/office/powerpoint/2010/main" val="149361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992188" y="768350"/>
            <a:ext cx="5114925" cy="3836988"/>
          </a:xfrm>
          <a:ln/>
        </p:spPr>
      </p:sp>
      <p:sp>
        <p:nvSpPr>
          <p:cNvPr id="317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kumimoji="1" lang="zh-CN" altLang="en-US">
                <a:solidFill>
                  <a:srgbClr val="000066"/>
                </a:solidFill>
              </a:rPr>
              <a:t>由于数字信号便于存储、分析和传输，通常都将模拟信号转换为数字信号。</a:t>
            </a:r>
          </a:p>
          <a:p>
            <a:pPr eaLnBrk="1" hangingPunct="1"/>
            <a:r>
              <a:rPr kumimoji="1" lang="zh-CN" altLang="en-US">
                <a:solidFill>
                  <a:srgbClr val="000066"/>
                </a:solidFill>
              </a:rPr>
              <a:t>一般由</a:t>
            </a:r>
            <a:r>
              <a:rPr lang="en-US" altLang="zh-CN" sz="900">
                <a:solidFill>
                  <a:srgbClr val="000099"/>
                </a:solidFill>
                <a:latin typeface="Times New Roman" panose="02020603050405020304" pitchFamily="18" charset="0"/>
              </a:rPr>
              <a:t>A/D</a:t>
            </a:r>
            <a:r>
              <a:rPr lang="zh-CN" altLang="en-US" sz="900">
                <a:solidFill>
                  <a:srgbClr val="000099"/>
                </a:solidFill>
                <a:latin typeface="Times New Roman" panose="02020603050405020304" pitchFamily="18" charset="0"/>
              </a:rPr>
              <a:t>转换器</a:t>
            </a:r>
            <a:r>
              <a:rPr kumimoji="1" lang="zh-CN" altLang="en-US">
                <a:solidFill>
                  <a:srgbClr val="000066"/>
                </a:solidFill>
              </a:rPr>
              <a:t>完成， </a:t>
            </a:r>
            <a:r>
              <a:rPr lang="zh-CN" altLang="en-US" sz="900">
                <a:solidFill>
                  <a:srgbClr val="000099"/>
                </a:solidFill>
                <a:latin typeface="Times New Roman" panose="02020603050405020304" pitchFamily="18" charset="0"/>
              </a:rPr>
              <a:t>包括</a:t>
            </a:r>
            <a:r>
              <a:rPr lang="zh-CN" altLang="en-US" sz="900">
                <a:solidFill>
                  <a:schemeClr val="accent2"/>
                </a:solidFill>
                <a:latin typeface="Times New Roman" panose="02020603050405020304" pitchFamily="18" charset="0"/>
              </a:rPr>
              <a:t>取样（</a:t>
            </a:r>
            <a:r>
              <a:rPr lang="en-US" altLang="zh-CN" sz="900">
                <a:solidFill>
                  <a:schemeClr val="accent2"/>
                </a:solidFill>
                <a:latin typeface="Times New Roman" panose="02020603050405020304" pitchFamily="18" charset="0"/>
              </a:rPr>
              <a:t>Sample</a:t>
            </a:r>
            <a:r>
              <a:rPr lang="zh-CN" altLang="en-US" sz="900">
                <a:solidFill>
                  <a:schemeClr val="accent2"/>
                </a:solidFill>
                <a:latin typeface="Times New Roman" panose="02020603050405020304" pitchFamily="18" charset="0"/>
              </a:rPr>
              <a:t>）， 保持，量化（</a:t>
            </a:r>
            <a:r>
              <a:rPr lang="en-US" altLang="zh-CN" sz="900">
                <a:solidFill>
                  <a:schemeClr val="accent2"/>
                </a:solidFill>
                <a:latin typeface="Times New Roman" panose="02020603050405020304" pitchFamily="18" charset="0"/>
              </a:rPr>
              <a:t>Quangtize</a:t>
            </a:r>
            <a:r>
              <a:rPr lang="zh-CN" altLang="en-US" sz="900">
                <a:solidFill>
                  <a:schemeClr val="accent2"/>
                </a:solidFill>
                <a:latin typeface="Times New Roman" panose="02020603050405020304" pitchFamily="18" charset="0"/>
              </a:rPr>
              <a:t>）及编码（</a:t>
            </a:r>
            <a:r>
              <a:rPr lang="en-US" altLang="zh-CN" sz="900">
                <a:solidFill>
                  <a:schemeClr val="accent2"/>
                </a:solidFill>
                <a:latin typeface="Times New Roman" panose="02020603050405020304" pitchFamily="18" charset="0"/>
              </a:rPr>
              <a:t>Encode</a:t>
            </a:r>
            <a:r>
              <a:rPr lang="zh-CN" altLang="en-US" sz="900">
                <a:solidFill>
                  <a:schemeClr val="accent2"/>
                </a:solidFill>
                <a:latin typeface="Times New Roman" panose="02020603050405020304" pitchFamily="18" charset="0"/>
              </a:rPr>
              <a:t>）</a:t>
            </a:r>
            <a:r>
              <a:rPr lang="en-US" altLang="zh-CN" sz="900">
                <a:solidFill>
                  <a:srgbClr val="000099"/>
                </a:solidFill>
                <a:latin typeface="Times New Roman" panose="02020603050405020304" pitchFamily="18" charset="0"/>
              </a:rPr>
              <a:t>4</a:t>
            </a:r>
            <a:r>
              <a:rPr lang="zh-CN" altLang="en-US" sz="900">
                <a:solidFill>
                  <a:srgbClr val="000099"/>
                </a:solidFill>
                <a:latin typeface="Times New Roman" panose="02020603050405020304" pitchFamily="18" charset="0"/>
              </a:rPr>
              <a:t>个过程</a:t>
            </a:r>
            <a:r>
              <a:rPr lang="zh-CN" altLang="en-US" sz="900">
                <a:solidFill>
                  <a:schemeClr val="accent2"/>
                </a:solidFill>
                <a:latin typeface="Times New Roman" panose="02020603050405020304" pitchFamily="18" charset="0"/>
              </a:rPr>
              <a:t>。</a:t>
            </a:r>
            <a:endParaRPr kumimoji="1" lang="zh-CN" altLang="en-US">
              <a:solidFill>
                <a:srgbClr val="000066"/>
              </a:solidFill>
            </a:endParaRPr>
          </a:p>
          <a:p>
            <a:pPr eaLnBrk="1" hangingPunct="1"/>
            <a:r>
              <a:rPr lang="zh-CN" altLang="en-US"/>
              <a:t>数字波形</a:t>
            </a:r>
            <a:r>
              <a:rPr kumimoji="1" lang="zh-CN" altLang="en-US">
                <a:solidFill>
                  <a:srgbClr val="040468"/>
                </a:solidFill>
              </a:rPr>
              <a:t>是信号逻辑电平对时间的图形表示。</a:t>
            </a:r>
            <a:endParaRPr lang="zh-CN" altLang="en-US"/>
          </a:p>
          <a:p>
            <a:pPr eaLnBrk="1" hangingPunct="1"/>
            <a:endParaRPr kumimoji="1" lang="en-US" altLang="zh-CN">
              <a:solidFill>
                <a:srgbClr val="000066"/>
              </a:solidFill>
            </a:endParaRPr>
          </a:p>
        </p:txBody>
      </p:sp>
    </p:spTree>
    <p:extLst>
      <p:ext uri="{BB962C8B-B14F-4D97-AF65-F5344CB8AC3E}">
        <p14:creationId xmlns:p14="http://schemas.microsoft.com/office/powerpoint/2010/main" val="216889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xfrm>
            <a:off x="992188" y="768350"/>
            <a:ext cx="5114925" cy="3836988"/>
          </a:xfrm>
          <a:ln/>
        </p:spPr>
      </p:sp>
      <p:sp>
        <p:nvSpPr>
          <p:cNvPr id="3686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0D6471-29F6-41D6-BB8B-0A34EFF9423F}" type="slidenum">
              <a:rPr lang="en-US" altLang="zh-CN" smtClean="0"/>
              <a:pPr/>
              <a:t>21</a:t>
            </a:fld>
            <a:endParaRPr lang="en-US" altLang="zh-CN"/>
          </a:p>
        </p:txBody>
      </p:sp>
    </p:spTree>
    <p:extLst>
      <p:ext uri="{BB962C8B-B14F-4D97-AF65-F5344CB8AC3E}">
        <p14:creationId xmlns:p14="http://schemas.microsoft.com/office/powerpoint/2010/main" val="1257031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992188" y="768350"/>
            <a:ext cx="5114925" cy="3836988"/>
          </a:xfrm>
          <a:ln/>
        </p:spPr>
      </p:sp>
      <p:sp>
        <p:nvSpPr>
          <p:cNvPr id="389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kumimoji="1" lang="zh-CN" altLang="en-US">
                <a:solidFill>
                  <a:srgbClr val="040468"/>
                </a:solidFill>
                <a:latin typeface="楷体_GB2312" pitchFamily="49" charset="-122"/>
                <a:ea typeface="楷体_GB2312" pitchFamily="49" charset="-122"/>
                <a:sym typeface="Symbol" panose="05050102010706020507" pitchFamily="18" charset="2"/>
              </a:rPr>
              <a:t>传统的设计方法：</a:t>
            </a:r>
            <a:r>
              <a:rPr kumimoji="1" lang="zh-CN" altLang="en-US">
                <a:solidFill>
                  <a:srgbClr val="040468"/>
                </a:solidFill>
                <a:latin typeface="楷体_GB2312" pitchFamily="49" charset="-122"/>
                <a:ea typeface="楷体_GB2312" pitchFamily="49" charset="-122"/>
              </a:rPr>
              <a:t>由人工组装，经反复调试、验证、修改完成。电路可靠性差</a:t>
            </a:r>
            <a:r>
              <a:rPr kumimoji="1" lang="en-US" altLang="zh-CN">
                <a:solidFill>
                  <a:srgbClr val="040468"/>
                </a:solidFill>
                <a:latin typeface="楷体_GB2312" pitchFamily="49" charset="-122"/>
                <a:ea typeface="楷体_GB2312" pitchFamily="49" charset="-122"/>
              </a:rPr>
              <a:t>,</a:t>
            </a:r>
            <a:r>
              <a:rPr kumimoji="1" lang="zh-CN" altLang="en-US">
                <a:solidFill>
                  <a:srgbClr val="040468"/>
                </a:solidFill>
                <a:latin typeface="楷体_GB2312" pitchFamily="49" charset="-122"/>
                <a:ea typeface="楷体_GB2312" pitchFamily="49" charset="-122"/>
              </a:rPr>
              <a:t>设计周期长。</a:t>
            </a:r>
          </a:p>
          <a:p>
            <a:pPr eaLnBrk="1" hangingPunct="1"/>
            <a:endParaRPr kumimoji="1" lang="zh-CN" altLang="en-US" b="1"/>
          </a:p>
        </p:txBody>
      </p:sp>
    </p:spTree>
    <p:extLst>
      <p:ext uri="{BB962C8B-B14F-4D97-AF65-F5344CB8AC3E}">
        <p14:creationId xmlns:p14="http://schemas.microsoft.com/office/powerpoint/2010/main" val="2608047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992188" y="768350"/>
            <a:ext cx="5114925" cy="3836988"/>
          </a:xfrm>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1" lang="zh-CN" altLang="en-US"/>
          </a:p>
        </p:txBody>
      </p:sp>
    </p:spTree>
    <p:extLst>
      <p:ext uri="{BB962C8B-B14F-4D97-AF65-F5344CB8AC3E}">
        <p14:creationId xmlns:p14="http://schemas.microsoft.com/office/powerpoint/2010/main" val="3870040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992188" y="768350"/>
            <a:ext cx="5114925" cy="3836988"/>
          </a:xfrm>
          <a:ln/>
        </p:spPr>
      </p:sp>
      <p:sp>
        <p:nvSpPr>
          <p:cNvPr id="460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1" lang="zh-CN" altLang="en-US">
              <a:solidFill>
                <a:schemeClr val="bg1"/>
              </a:solidFill>
            </a:endParaRPr>
          </a:p>
        </p:txBody>
      </p:sp>
    </p:spTree>
    <p:extLst>
      <p:ext uri="{BB962C8B-B14F-4D97-AF65-F5344CB8AC3E}">
        <p14:creationId xmlns:p14="http://schemas.microsoft.com/office/powerpoint/2010/main" val="256172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12B85DCC-B6CE-4928-A93D-F2175A669DB7}" type="slidenum">
              <a:rPr lang="en-US" altLang="zh-CN" sz="1300"/>
              <a:pPr algn="r" eaLnBrk="1" hangingPunct="1">
                <a:spcBef>
                  <a:spcPct val="0"/>
                </a:spcBef>
              </a:pPr>
              <a:t>2</a:t>
            </a:fld>
            <a:endParaRPr lang="en-US" altLang="zh-CN" sz="1300"/>
          </a:p>
        </p:txBody>
      </p:sp>
      <p:sp>
        <p:nvSpPr>
          <p:cNvPr id="7171" name="Rectangle 2"/>
          <p:cNvSpPr>
            <a:spLocks noGrp="1" noRot="1" noChangeAspect="1" noChangeArrowheads="1" noTextEdit="1"/>
          </p:cNvSpPr>
          <p:nvPr>
            <p:ph type="sldImg"/>
          </p:nvPr>
        </p:nvSpPr>
        <p:spPr>
          <a:xfrm>
            <a:off x="992188" y="768350"/>
            <a:ext cx="5114925" cy="3836988"/>
          </a:xfrm>
          <a:ln/>
        </p:spPr>
      </p:sp>
      <p:sp>
        <p:nvSpPr>
          <p:cNvPr id="71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zh-CN" altLang="en-US"/>
              <a:t>课堂号：</a:t>
            </a:r>
            <a:r>
              <a:rPr lang="en-US" altLang="zh-CN"/>
              <a:t>01115101</a:t>
            </a:r>
            <a:endParaRPr lang="en-US" altLang="zh-CN" b="1"/>
          </a:p>
          <a:p>
            <a:pPr eaLnBrk="1" hangingPunct="1"/>
            <a:r>
              <a:rPr lang="zh-CN" altLang="en-US">
                <a:solidFill>
                  <a:srgbClr val="080808"/>
                </a:solidFill>
              </a:rPr>
              <a:t>地点和时间：西区教三楼</a:t>
            </a:r>
            <a:r>
              <a:rPr lang="en-US" altLang="zh-CN">
                <a:solidFill>
                  <a:srgbClr val="080808"/>
                </a:solidFill>
              </a:rPr>
              <a:t>3B202</a:t>
            </a:r>
            <a:r>
              <a:rPr lang="zh-CN" altLang="en-US">
                <a:solidFill>
                  <a:srgbClr val="080808"/>
                </a:solidFill>
              </a:rPr>
              <a:t>，</a:t>
            </a:r>
            <a:r>
              <a:rPr lang="en-US" altLang="zh-CN"/>
              <a:t>1(3,4)</a:t>
            </a:r>
            <a:r>
              <a:rPr lang="zh-CN" altLang="en-US"/>
              <a:t>、</a:t>
            </a:r>
            <a:r>
              <a:rPr lang="en-US" altLang="zh-CN"/>
              <a:t>3(3,4) </a:t>
            </a:r>
          </a:p>
        </p:txBody>
      </p:sp>
    </p:spTree>
    <p:extLst>
      <p:ext uri="{BB962C8B-B14F-4D97-AF65-F5344CB8AC3E}">
        <p14:creationId xmlns:p14="http://schemas.microsoft.com/office/powerpoint/2010/main" val="371479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992188" y="768350"/>
            <a:ext cx="5114925" cy="3836988"/>
          </a:xfrm>
          <a:ln/>
        </p:spPr>
      </p:sp>
      <p:sp>
        <p:nvSpPr>
          <p:cNvPr id="9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69000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xfrm>
            <a:off x="992188" y="768350"/>
            <a:ext cx="5114925" cy="3836988"/>
          </a:xfrm>
          <a:ln/>
        </p:spPr>
      </p:sp>
      <p:sp>
        <p:nvSpPr>
          <p:cNvPr id="112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406271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992188" y="768350"/>
            <a:ext cx="5114925" cy="3836988"/>
          </a:xfrm>
          <a:ln/>
        </p:spPr>
      </p:sp>
      <p:sp>
        <p:nvSpPr>
          <p:cNvPr id="133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zh-CN" altLang="en-US"/>
              <a:t>电气信息类专业包括电气工程及其自动化、自动化、电子信息工程、通信工程、计算机科学与技术、电子科学与技术、生物医学工程等。 </a:t>
            </a:r>
          </a:p>
          <a:p>
            <a:pPr eaLnBrk="1" hangingPunct="1"/>
            <a:endParaRPr kumimoji="1" lang="zh-CN" altLang="en-US">
              <a:solidFill>
                <a:srgbClr val="000066"/>
              </a:solidFill>
            </a:endParaRPr>
          </a:p>
          <a:p>
            <a:pPr eaLnBrk="1" hangingPunct="1"/>
            <a:r>
              <a:rPr kumimoji="1" lang="zh-CN" altLang="en-US"/>
              <a:t>课程研究内容</a:t>
            </a:r>
            <a:r>
              <a:rPr kumimoji="1" lang="en-US" altLang="zh-CN"/>
              <a:t>: </a:t>
            </a:r>
            <a:r>
              <a:rPr kumimoji="1" lang="zh-CN" altLang="en-US"/>
              <a:t>数字信号传输、变换、产生等。内容涉及相关器件、功能电路及系统。</a:t>
            </a:r>
          </a:p>
          <a:p>
            <a:pPr eaLnBrk="1" hangingPunct="1"/>
            <a:endParaRPr kumimoji="1" lang="zh-CN" altLang="en-US"/>
          </a:p>
          <a:p>
            <a:pPr eaLnBrk="1" hangingPunct="1"/>
            <a:r>
              <a:rPr kumimoji="1" lang="zh-CN" altLang="en-US"/>
              <a:t>课程特点与学习方法：</a:t>
            </a:r>
          </a:p>
          <a:p>
            <a:pPr eaLnBrk="1" hangingPunct="1"/>
            <a:r>
              <a:rPr kumimoji="1" lang="en-US" altLang="zh-CN"/>
              <a:t>(1)</a:t>
            </a:r>
            <a:r>
              <a:rPr kumimoji="1" lang="zh-CN" altLang="en-US"/>
              <a:t>课程特点</a:t>
            </a:r>
            <a:r>
              <a:rPr kumimoji="1" lang="en-US" altLang="zh-CN"/>
              <a:t>: </a:t>
            </a:r>
            <a:r>
              <a:rPr kumimoji="1" lang="zh-CN" altLang="en-US"/>
              <a:t>发展快、应用广、实践性强</a:t>
            </a:r>
          </a:p>
          <a:p>
            <a:pPr eaLnBrk="1" hangingPunct="1"/>
            <a:r>
              <a:rPr kumimoji="1" lang="en-US" altLang="zh-CN"/>
              <a:t>(2)</a:t>
            </a:r>
            <a:r>
              <a:rPr kumimoji="1" lang="zh-CN" altLang="en-US"/>
              <a:t>学习方法：打好基础、关注发展、主动更新、注重实践</a:t>
            </a:r>
          </a:p>
          <a:p>
            <a:pPr eaLnBrk="1" hangingPunct="1"/>
            <a:r>
              <a:rPr kumimoji="1" lang="en-US" altLang="zh-CN"/>
              <a:t>a</a:t>
            </a:r>
            <a:r>
              <a:rPr kumimoji="1" lang="zh-CN" altLang="en-US"/>
              <a:t>、掌握基本概念、基本电路和基本分析、设计方法</a:t>
            </a:r>
          </a:p>
          <a:p>
            <a:pPr eaLnBrk="1" hangingPunct="1"/>
            <a:r>
              <a:rPr kumimoji="1" lang="en-US" altLang="zh-CN"/>
              <a:t>b</a:t>
            </a:r>
            <a:r>
              <a:rPr kumimoji="1" lang="zh-CN" altLang="en-US"/>
              <a:t>、能独立的应用所学的知识去分析和解决数字电路的实际问题的能力。</a:t>
            </a:r>
            <a:endParaRPr kumimoji="1" lang="en-US" altLang="zh-CN"/>
          </a:p>
          <a:p>
            <a:pPr eaLnBrk="1" hangingPunct="1"/>
            <a:endParaRPr kumimoji="1" lang="zh-CN" altLang="en-US" b="1"/>
          </a:p>
        </p:txBody>
      </p:sp>
    </p:spTree>
    <p:extLst>
      <p:ext uri="{BB962C8B-B14F-4D97-AF65-F5344CB8AC3E}">
        <p14:creationId xmlns:p14="http://schemas.microsoft.com/office/powerpoint/2010/main" val="1537973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xfrm>
            <a:off x="992188" y="768350"/>
            <a:ext cx="5114925" cy="3836988"/>
          </a:xfrm>
          <a:ln/>
        </p:spPr>
      </p:sp>
      <p:sp>
        <p:nvSpPr>
          <p:cNvPr id="153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10000"/>
              </a:spcBef>
            </a:pPr>
            <a:endParaRPr kumimoji="1" lang="zh-CN" altLang="en-US"/>
          </a:p>
        </p:txBody>
      </p:sp>
    </p:spTree>
    <p:extLst>
      <p:ext uri="{BB962C8B-B14F-4D97-AF65-F5344CB8AC3E}">
        <p14:creationId xmlns:p14="http://schemas.microsoft.com/office/powerpoint/2010/main" val="400687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xfrm>
            <a:off x="992188" y="768350"/>
            <a:ext cx="5114925" cy="3836988"/>
          </a:xfrm>
          <a:ln/>
        </p:spPr>
      </p:sp>
      <p:sp>
        <p:nvSpPr>
          <p:cNvPr id="174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lnSpc>
                <a:spcPct val="80000"/>
              </a:lnSpc>
            </a:pPr>
            <a:r>
              <a:rPr lang="zh-CN" altLang="en-US" sz="1000"/>
              <a:t>      电子学（</a:t>
            </a:r>
            <a:r>
              <a:rPr lang="zh-CN" altLang="zh-CN" sz="1000"/>
              <a:t>Electronics</a:t>
            </a:r>
            <a:r>
              <a:rPr lang="zh-CN" altLang="en-US" sz="1000"/>
              <a:t>）是一门以应用为主要目的的科学和技术。它主要研究电子的特性和行为，以及电子器件的物理学科。电子技术则是应用电子学的原理，设计和制造电子器件和电子电路来解决实际问题的科学，</a:t>
            </a:r>
            <a:r>
              <a:rPr kumimoji="1" lang="zh-CN" altLang="en-US" sz="1000"/>
              <a:t>包括信息电子技术和电力电子技术两大分支。信息电子技术包括 </a:t>
            </a:r>
            <a:r>
              <a:rPr kumimoji="1" lang="en-US" altLang="zh-CN" sz="1000"/>
              <a:t>Analog (</a:t>
            </a:r>
            <a:r>
              <a:rPr kumimoji="1" lang="zh-CN" altLang="en-US" sz="1000"/>
              <a:t>模拟</a:t>
            </a:r>
            <a:r>
              <a:rPr kumimoji="1" lang="en-US" altLang="zh-CN" sz="1000"/>
              <a:t>) </a:t>
            </a:r>
            <a:r>
              <a:rPr kumimoji="1" lang="zh-CN" altLang="en-US" sz="1000"/>
              <a:t>电子技术和 </a:t>
            </a:r>
            <a:r>
              <a:rPr kumimoji="1" lang="en-US" altLang="zh-CN" sz="1000"/>
              <a:t>Digital (</a:t>
            </a:r>
            <a:r>
              <a:rPr kumimoji="1" lang="zh-CN" altLang="en-US" sz="1000"/>
              <a:t>数字</a:t>
            </a:r>
            <a:r>
              <a:rPr kumimoji="1" lang="en-US" altLang="zh-CN" sz="1000"/>
              <a:t>) </a:t>
            </a:r>
            <a:r>
              <a:rPr kumimoji="1" lang="zh-CN" altLang="en-US" sz="1000"/>
              <a:t>电子技术。电子技术是对电子信号进行处理的技术，处理的方式主要有：信号的发生、放大、滤波、转换。</a:t>
            </a:r>
          </a:p>
          <a:p>
            <a:pPr eaLnBrk="1" hangingPunct="1">
              <a:lnSpc>
                <a:spcPct val="80000"/>
              </a:lnSpc>
            </a:pPr>
            <a:r>
              <a:rPr kumimoji="1" lang="zh-CN" altLang="en-US" sz="1000"/>
              <a:t>      现代电力电子技术的发展方向，是从以低频技术处理问题为主的传统电力电子学，向以高频技术处理问题为主的现代电力电子学方向转变。电力电子技术起始于五十年代末六十年代初的硅整流器件，其发展先后经历了整流器时代、逆变器时代和变频器时代，并促进了电力电子技术在许多新领域的应用。 </a:t>
            </a:r>
          </a:p>
          <a:p>
            <a:pPr eaLnBrk="1" hangingPunct="1">
              <a:lnSpc>
                <a:spcPct val="80000"/>
              </a:lnSpc>
            </a:pPr>
            <a:r>
              <a:rPr lang="zh-CN" altLang="en-US" sz="700">
                <a:ea typeface="华文行楷" panose="02010800040101010101" pitchFamily="2" charset="-122"/>
              </a:rPr>
              <a:t>      电子技术的发展很大程度上反映在元器件的发展上。从电子管→半导体管→集成电路。</a:t>
            </a:r>
            <a:endParaRPr kumimoji="1" lang="zh-CN" altLang="en-US" sz="1000"/>
          </a:p>
          <a:p>
            <a:pPr eaLnBrk="1" hangingPunct="1">
              <a:lnSpc>
                <a:spcPct val="80000"/>
              </a:lnSpc>
            </a:pPr>
            <a:r>
              <a:rPr lang="zh-CN" altLang="en-US" sz="1000"/>
              <a:t>	标志着电子学诞生的两个重大的历史事件，是爱迪生效应的发现和关于电磁波存在的验证实验。</a:t>
            </a:r>
            <a:r>
              <a:rPr lang="en-US" altLang="zh-CN" sz="1000"/>
              <a:t>1883</a:t>
            </a:r>
            <a:r>
              <a:rPr lang="zh-CN" altLang="en-US" sz="1000"/>
              <a:t>年，爱迪生在致力于延长碳丝白炽灯的寿命时，意外地发现了在灯丝与加有正电压的电极间有电流流过，电极为负时则无电流，这就是爱迪生效应。这一发现导致了后来电子管的发明。</a:t>
            </a:r>
            <a:r>
              <a:rPr lang="en-US" altLang="zh-CN" sz="1000"/>
              <a:t>1887</a:t>
            </a:r>
            <a:r>
              <a:rPr lang="zh-CN" altLang="en-US" sz="1000"/>
              <a:t>年，德国</a:t>
            </a:r>
            <a:r>
              <a:rPr lang="en-US" altLang="zh-CN" sz="1000"/>
              <a:t>H.R.</a:t>
            </a:r>
            <a:r>
              <a:rPr lang="zh-CN" altLang="en-US" sz="1000"/>
              <a:t>赫兹进行了一项实验，他用火花隙激励一个环状天线，用另一个带缝隙的环状天线接收，证实了麦克斯韦关于电磁波存在的预言，这一重要的实验导致了后来无线电报的发明。</a:t>
            </a:r>
          </a:p>
          <a:p>
            <a:pPr eaLnBrk="1" hangingPunct="1">
              <a:lnSpc>
                <a:spcPct val="80000"/>
              </a:lnSpc>
            </a:pPr>
            <a:r>
              <a:rPr lang="en-US" altLang="zh-CN" sz="1000"/>
              <a:t>	1904</a:t>
            </a:r>
            <a:r>
              <a:rPr lang="zh-CN" altLang="en-US" sz="1000"/>
              <a:t>年，英国</a:t>
            </a:r>
            <a:r>
              <a:rPr lang="en-US" altLang="zh-CN" sz="1000"/>
              <a:t>J.A.</a:t>
            </a:r>
            <a:r>
              <a:rPr lang="zh-CN" altLang="en-US" sz="1000"/>
              <a:t>弗莱明（ </a:t>
            </a:r>
            <a:r>
              <a:rPr lang="en-US" altLang="zh-CN" sz="1000"/>
              <a:t>Fleming</a:t>
            </a:r>
            <a:r>
              <a:rPr lang="zh-CN" altLang="en-US" sz="1000"/>
              <a:t> ）第一个把爱迪生效应付诸实用，发明了二极电子管。二极电子管的发明为无线电报接收提供了一种灵敏可靠的检波器。</a:t>
            </a:r>
            <a:r>
              <a:rPr lang="en-US" altLang="zh-CN" sz="1000"/>
              <a:t>1906</a:t>
            </a:r>
            <a:r>
              <a:rPr lang="zh-CN" altLang="en-US" sz="1000"/>
              <a:t>年，美国</a:t>
            </a:r>
            <a:r>
              <a:rPr lang="en-US" altLang="zh-CN" sz="1000"/>
              <a:t>L.</a:t>
            </a:r>
            <a:r>
              <a:rPr lang="zh-CN" altLang="en-US" sz="1000"/>
              <a:t>德福雷斯特（ </a:t>
            </a:r>
            <a:r>
              <a:rPr lang="en-US" altLang="zh-CN" sz="1000"/>
              <a:t>Lee de Forest</a:t>
            </a:r>
            <a:r>
              <a:rPr lang="zh-CN" altLang="en-US" sz="1000"/>
              <a:t> ）发明具有放大能力的三极电子管，为当时蓬勃发展的无线电报通信事业提供了一种极其有用的器件。 </a:t>
            </a:r>
          </a:p>
          <a:p>
            <a:pPr eaLnBrk="1" hangingPunct="1">
              <a:lnSpc>
                <a:spcPct val="80000"/>
              </a:lnSpc>
            </a:pPr>
            <a:r>
              <a:rPr lang="zh-CN" altLang="en-US" sz="1000"/>
              <a:t>	电子管是电子器件的第一代，在晶体管发明以前的近半个世纪里，电子管几乎是各种电子设备中唯一可用的电子器件。电子学随后取得的许多成就，如电视、雷达、计算机的发明，都是和电子管分不开的。就是在固体电子学十分兴旺的现代，以大功率电子管（特别是微波功率电子管）和电子束管为代表的真空电子学也仍然是一个活跃的领域。  </a:t>
            </a:r>
            <a:endParaRPr lang="en-GB" altLang="zh-CN" sz="1000">
              <a:solidFill>
                <a:srgbClr val="FF0000"/>
              </a:solidFill>
              <a:latin typeface="Comic Sans MS" panose="030F0702030302020204" pitchFamily="66" charset="0"/>
            </a:endParaRPr>
          </a:p>
          <a:p>
            <a:pPr eaLnBrk="1" hangingPunct="1">
              <a:lnSpc>
                <a:spcPct val="80000"/>
              </a:lnSpc>
            </a:pPr>
            <a:r>
              <a:rPr lang="zh-CN" altLang="en-US" sz="1000"/>
              <a:t>	正当电子管进入全盛时期，美国贝尔实验室的物理学家看到电子管在体积、功耗、寿命等方面的局限性，在客观需要的推动下着手固体器件的研究。 </a:t>
            </a:r>
            <a:r>
              <a:rPr lang="en-US" altLang="zh-CN" sz="1000"/>
              <a:t>1948</a:t>
            </a:r>
            <a:r>
              <a:rPr lang="zh-CN" altLang="en-US" sz="1000"/>
              <a:t>年，贝尔实验室宣布</a:t>
            </a:r>
            <a:r>
              <a:rPr lang="en-US" altLang="zh-CN" sz="1000"/>
              <a:t>J.</a:t>
            </a:r>
            <a:r>
              <a:rPr lang="zh-CN" altLang="en-US" sz="1000"/>
              <a:t>巴丁（ </a:t>
            </a:r>
            <a:r>
              <a:rPr lang="en-GB" altLang="zh-CN" sz="1000">
                <a:solidFill>
                  <a:srgbClr val="0066FF"/>
                </a:solidFill>
                <a:latin typeface="Comic Sans MS" panose="030F0702030302020204" pitchFamily="66" charset="0"/>
              </a:rPr>
              <a:t>Bardeen</a:t>
            </a:r>
            <a:r>
              <a:rPr lang="zh-CN" altLang="en-US" sz="1000"/>
              <a:t> ）、</a:t>
            </a:r>
            <a:r>
              <a:rPr lang="en-US" altLang="zh-CN" sz="1000"/>
              <a:t>W.H.</a:t>
            </a:r>
            <a:r>
              <a:rPr lang="zh-CN" altLang="en-US" sz="1000"/>
              <a:t>布喇顿（ </a:t>
            </a:r>
            <a:r>
              <a:rPr lang="en-GB" altLang="zh-CN" sz="1000">
                <a:solidFill>
                  <a:srgbClr val="0066FF"/>
                </a:solidFill>
                <a:latin typeface="Comic Sans MS" panose="030F0702030302020204" pitchFamily="66" charset="0"/>
              </a:rPr>
              <a:t>Brattain</a:t>
            </a:r>
            <a:r>
              <a:rPr lang="zh-CN" altLang="en-US" sz="1000"/>
              <a:t> ）和</a:t>
            </a:r>
            <a:r>
              <a:rPr lang="en-US" altLang="zh-CN" sz="1000"/>
              <a:t>W.B.</a:t>
            </a:r>
            <a:r>
              <a:rPr lang="zh-CN" altLang="en-US" sz="1000"/>
              <a:t>肖克莱（ </a:t>
            </a:r>
            <a:r>
              <a:rPr lang="en-GB" altLang="zh-CN" sz="1000">
                <a:solidFill>
                  <a:srgbClr val="0066FF"/>
                </a:solidFill>
                <a:latin typeface="Comic Sans MS" panose="030F0702030302020204" pitchFamily="66" charset="0"/>
              </a:rPr>
              <a:t>Shockley</a:t>
            </a:r>
            <a:r>
              <a:rPr lang="zh-CN" altLang="en-US" sz="1000"/>
              <a:t> ）研制成晶体三极管。 </a:t>
            </a:r>
          </a:p>
          <a:p>
            <a:pPr eaLnBrk="1" hangingPunct="1">
              <a:lnSpc>
                <a:spcPct val="80000"/>
              </a:lnSpc>
            </a:pPr>
            <a:r>
              <a:rPr lang="en-US" altLang="zh-CN" sz="1000"/>
              <a:t>	1958</a:t>
            </a:r>
            <a:r>
              <a:rPr lang="zh-CN" altLang="en-US" sz="1000"/>
              <a:t>年，美国得克萨斯仪器公司宣布一种集成的振荡器问世，首次把晶体管和电阻、电容等集成在一块硅片上，构成了一个基本完整的单片式功能电路。</a:t>
            </a:r>
            <a:r>
              <a:rPr lang="en-US" altLang="zh-CN" sz="1000"/>
              <a:t>1961</a:t>
            </a:r>
            <a:r>
              <a:rPr lang="zh-CN" altLang="en-US" sz="1000"/>
              <a:t>年，美国仙童公司宣布制成一种集成的触发器。从此，集成电路获得了飞速的发展。数字集成电路从小规模到中规模、大规模，乃至到超大规模，集成度越来越高，使过去的中小型计算机乃至大型计算机得以微型化，进入了微型计算机的时期。与此同时，模拟集成电路也获得了发展。集成电路的发明使电子学进入了微电子学时期，是电子学发展的一次重大飞跃。</a:t>
            </a:r>
            <a:endParaRPr kumimoji="1" lang="zh-CN" altLang="en-US" sz="1000"/>
          </a:p>
          <a:p>
            <a:pPr eaLnBrk="1" hangingPunct="1">
              <a:lnSpc>
                <a:spcPct val="80000"/>
              </a:lnSpc>
            </a:pPr>
            <a:endParaRPr lang="zh-CN" altLang="en-US" sz="1000"/>
          </a:p>
        </p:txBody>
      </p:sp>
    </p:spTree>
    <p:extLst>
      <p:ext uri="{BB962C8B-B14F-4D97-AF65-F5344CB8AC3E}">
        <p14:creationId xmlns:p14="http://schemas.microsoft.com/office/powerpoint/2010/main" val="336486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992188" y="768350"/>
            <a:ext cx="5114925" cy="3836988"/>
          </a:xfrm>
          <a:ln/>
        </p:spPr>
      </p:sp>
      <p:sp>
        <p:nvSpPr>
          <p:cNvPr id="194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zh-CN" altLang="en-US" sz="800">
                <a:ea typeface="华文行楷" panose="02010800040101010101" pitchFamily="2" charset="-122"/>
              </a:rPr>
              <a:t>电子技术的发展很大程度上反映在元器件的发展上。从电子管→半导体管→集成电路。</a:t>
            </a:r>
            <a:endParaRPr lang="en-US" altLang="zh-CN" sz="800">
              <a:ea typeface="华文行楷" panose="02010800040101010101" pitchFamily="2" charset="-122"/>
            </a:endParaRPr>
          </a:p>
          <a:p>
            <a:pPr eaLnBrk="1" hangingPunct="1"/>
            <a:endParaRPr lang="en-US" altLang="zh-CN" sz="800">
              <a:ea typeface="华文行楷" panose="02010800040101010101" pitchFamily="2" charset="-122"/>
            </a:endParaRPr>
          </a:p>
          <a:p>
            <a:pPr eaLnBrk="1" hangingPunct="1"/>
            <a:r>
              <a:rPr kumimoji="1" lang="en-US" altLang="zh-CN">
                <a:solidFill>
                  <a:srgbClr val="000066"/>
                </a:solidFill>
                <a:latin typeface="Times New Roman" panose="02020603050405020304" pitchFamily="18" charset="0"/>
                <a:ea typeface="楷体_GB2312" pitchFamily="49" charset="-122"/>
              </a:rPr>
              <a:t>1906</a:t>
            </a:r>
            <a:r>
              <a:rPr kumimoji="1" lang="zh-CN" altLang="en-US">
                <a:solidFill>
                  <a:srgbClr val="000066"/>
                </a:solidFill>
                <a:latin typeface="Times New Roman" panose="02020603050405020304" pitchFamily="18" charset="0"/>
                <a:ea typeface="楷体_GB2312" pitchFamily="49" charset="-122"/>
              </a:rPr>
              <a:t>年，福雷斯特等发明了电子管；电子管体积大、重量重、耗电大、寿命短。目前仍在一些大功率发射装置中使用</a:t>
            </a:r>
            <a:r>
              <a:rPr kumimoji="1" lang="zh-CN" altLang="en-US">
                <a:solidFill>
                  <a:srgbClr val="040468"/>
                </a:solidFill>
                <a:latin typeface="Times New Roman" panose="02020603050405020304" pitchFamily="18" charset="0"/>
                <a:ea typeface="楷体_GB2312" pitchFamily="49" charset="-122"/>
              </a:rPr>
              <a:t>。</a:t>
            </a:r>
            <a:endParaRPr kumimoji="1" lang="en-US" altLang="zh-CN">
              <a:solidFill>
                <a:srgbClr val="040468"/>
              </a:solidFill>
              <a:latin typeface="Times New Roman" panose="02020603050405020304" pitchFamily="18" charset="0"/>
              <a:ea typeface="楷体_GB2312" pitchFamily="49" charset="-122"/>
            </a:endParaRPr>
          </a:p>
          <a:p>
            <a:pPr eaLnBrk="1" hangingPunct="1"/>
            <a:endParaRPr kumimoji="1" lang="zh-CN" altLang="en-US"/>
          </a:p>
          <a:p>
            <a:pPr eaLnBrk="1" hangingPunct="1"/>
            <a:r>
              <a:rPr kumimoji="1" lang="zh-CN" altLang="en-US"/>
              <a:t>由于电子管体积大、功耗大、发热厉害、寿命短、电源利用效率低、结构脆弱而且需要高压电源的缺点，现在它的绝大部分用途已经基本被固体器件晶体管所取代。但是电子管负载能力强，线性性能优于晶体管，在高频大功率领域的工作特性要比晶体管更好，所以仍然在一些地方（如大功率无线电发射设备）继续发挥着不可替代的作用。 </a:t>
            </a:r>
          </a:p>
          <a:p>
            <a:pPr eaLnBrk="1" hangingPunct="1"/>
            <a:endParaRPr kumimoji="1" lang="zh-CN" altLang="en-US"/>
          </a:p>
          <a:p>
            <a:pPr eaLnBrk="1" hangingPunct="1"/>
            <a:r>
              <a:rPr lang="zh-CN" altLang="en-GB">
                <a:solidFill>
                  <a:srgbClr val="0066FF"/>
                </a:solidFill>
                <a:latin typeface="Comic Sans MS" panose="030F0702030302020204" pitchFamily="66" charset="0"/>
              </a:rPr>
              <a:t>真空管（</a:t>
            </a:r>
            <a:r>
              <a:rPr lang="en-GB" altLang="zh-CN">
                <a:solidFill>
                  <a:srgbClr val="0066FF"/>
                </a:solidFill>
                <a:latin typeface="Comic Sans MS" panose="030F0702030302020204" pitchFamily="66" charset="0"/>
              </a:rPr>
              <a:t>Vacuum Tube</a:t>
            </a:r>
            <a:r>
              <a:rPr lang="zh-CN" altLang="en-GB">
                <a:solidFill>
                  <a:srgbClr val="0066FF"/>
                </a:solidFill>
                <a:latin typeface="Comic Sans MS" panose="030F0702030302020204" pitchFamily="66" charset="0"/>
              </a:rPr>
              <a:t>）也称电子管（</a:t>
            </a:r>
            <a:r>
              <a:rPr lang="en-GB" altLang="zh-CN">
                <a:solidFill>
                  <a:srgbClr val="0066FF"/>
                </a:solidFill>
                <a:latin typeface="Comic Sans MS" panose="030F0702030302020204" pitchFamily="66" charset="0"/>
              </a:rPr>
              <a:t>Electron Tube</a:t>
            </a:r>
            <a:r>
              <a:rPr lang="zh-CN" altLang="en-GB">
                <a:solidFill>
                  <a:srgbClr val="0066FF"/>
                </a:solidFill>
                <a:latin typeface="Comic Sans MS" panose="030F0702030302020204" pitchFamily="66" charset="0"/>
              </a:rPr>
              <a:t>）</a:t>
            </a:r>
          </a:p>
          <a:p>
            <a:pPr eaLnBrk="1" hangingPunct="1"/>
            <a:r>
              <a:rPr lang="en-GB" altLang="zh-CN">
                <a:solidFill>
                  <a:srgbClr val="0066FF"/>
                </a:solidFill>
                <a:latin typeface="Comic Sans MS" panose="030F0702030302020204" pitchFamily="66" charset="0"/>
              </a:rPr>
              <a:t>The name TRANSISTOR derives from </a:t>
            </a:r>
            <a:r>
              <a:rPr lang="en-GB" altLang="zh-CN">
                <a:solidFill>
                  <a:srgbClr val="FF0000"/>
                </a:solidFill>
                <a:latin typeface="Comic Sans MS" panose="030F0702030302020204" pitchFamily="66" charset="0"/>
              </a:rPr>
              <a:t>TRANS</a:t>
            </a:r>
            <a:r>
              <a:rPr lang="en-GB" altLang="zh-CN">
                <a:solidFill>
                  <a:srgbClr val="0066FF"/>
                </a:solidFill>
                <a:latin typeface="Comic Sans MS" panose="030F0702030302020204" pitchFamily="66" charset="0"/>
              </a:rPr>
              <a:t>FER RES</a:t>
            </a:r>
            <a:r>
              <a:rPr lang="en-GB" altLang="zh-CN">
                <a:solidFill>
                  <a:srgbClr val="FF0000"/>
                </a:solidFill>
                <a:latin typeface="Comic Sans MS" panose="030F0702030302020204" pitchFamily="66" charset="0"/>
              </a:rPr>
              <a:t>ISTOR.</a:t>
            </a:r>
          </a:p>
          <a:p>
            <a:pPr eaLnBrk="1" hangingPunct="1"/>
            <a:endParaRPr lang="en-GB" altLang="zh-CN">
              <a:solidFill>
                <a:srgbClr val="FF0000"/>
              </a:solidFill>
              <a:latin typeface="Comic Sans MS" panose="030F0702030302020204" pitchFamily="66" charset="0"/>
            </a:endParaRPr>
          </a:p>
          <a:p>
            <a:pPr eaLnBrk="1" hangingPunct="1"/>
            <a:r>
              <a:rPr lang="zh-CN" altLang="en-US"/>
              <a:t>如果说</a:t>
            </a:r>
            <a:r>
              <a:rPr lang="en-US" altLang="zh-CN"/>
              <a:t>20</a:t>
            </a:r>
            <a:r>
              <a:rPr lang="zh-CN" altLang="en-US"/>
              <a:t>世纪初发明的电子管是近百年电子工业发展的起点，那么毫无疑问</a:t>
            </a:r>
            <a:r>
              <a:rPr lang="en-US" altLang="zh-CN"/>
              <a:t>20</a:t>
            </a:r>
            <a:r>
              <a:rPr lang="zh-CN" altLang="en-US"/>
              <a:t>世纪中期美国贝尔实验室发明的晶体管则是半个世纪以来电子工业得以蓬勃发展的助推器。相比电子管的笨重、能耗大、寿命短、噪声大、制造工艺复杂，以晶体硅半导体为原材料的晶体管克服了这些缺陷，它的问世被誉为</a:t>
            </a:r>
            <a:r>
              <a:rPr lang="en-US" altLang="zh-CN"/>
              <a:t>20</a:t>
            </a:r>
            <a:r>
              <a:rPr lang="zh-CN" altLang="en-US"/>
              <a:t>世纪最伟大的发明之一，也是微电子革命的先驱。</a:t>
            </a:r>
          </a:p>
          <a:p>
            <a:pPr eaLnBrk="1" hangingPunct="1"/>
            <a:r>
              <a:rPr lang="zh-CN" altLang="en-US"/>
              <a:t>正是电子晶体管的出现才让微型集成电路技术出现爆炸性增长，数十年来，微电子技术不仅在计算机、手机、消费电子产品中得到了广泛应用，而且在汽车、工业控制、航空航天、医疗设备等无数专业电子设备中得到广泛使用，通过让机器设备微型化、自动化、计算机化，将从根本上改变人类的生活。</a:t>
            </a:r>
          </a:p>
          <a:p>
            <a:pPr eaLnBrk="1" hangingPunct="1"/>
            <a:r>
              <a:rPr lang="zh-CN" altLang="en-US"/>
              <a:t>正因为微电子技术发展突飞猛进，才有了著名的摩尔定律。根据摩尔定律的预测，集成电路芯片上所集成的电路数目，每隔</a:t>
            </a:r>
            <a:r>
              <a:rPr lang="en-US" altLang="zh-CN"/>
              <a:t>18</a:t>
            </a:r>
            <a:r>
              <a:rPr lang="zh-CN" altLang="en-US"/>
              <a:t>个月就翻一倍，而价格会下降一半。纵观近几十年来，无论是计算机硬件还是智能手机等一系列消费电子产品，性能都在飞速提升而价格则急剧下降，技术变革的速度往往超出人们的想象。</a:t>
            </a:r>
            <a:endParaRPr lang="en-GB" altLang="zh-CN">
              <a:solidFill>
                <a:srgbClr val="FF0000"/>
              </a:solidFill>
              <a:latin typeface="Comic Sans MS" panose="030F0702030302020204" pitchFamily="66" charset="0"/>
            </a:endParaRPr>
          </a:p>
          <a:p>
            <a:pPr eaLnBrk="1" hangingPunct="1"/>
            <a:br>
              <a:rPr lang="zh-CN" altLang="en-US"/>
            </a:br>
            <a:endParaRPr lang="zh-CN" altLang="en-US"/>
          </a:p>
        </p:txBody>
      </p:sp>
    </p:spTree>
    <p:extLst>
      <p:ext uri="{BB962C8B-B14F-4D97-AF65-F5344CB8AC3E}">
        <p14:creationId xmlns:p14="http://schemas.microsoft.com/office/powerpoint/2010/main" val="135506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992188" y="768350"/>
            <a:ext cx="5114925" cy="3836988"/>
          </a:xfrm>
          <a:ln/>
        </p:spPr>
      </p:sp>
      <p:sp>
        <p:nvSpPr>
          <p:cNvPr id="215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solidFill>
                <a:schemeClr val="bg2"/>
              </a:solidFill>
            </a:endParaRPr>
          </a:p>
        </p:txBody>
      </p:sp>
    </p:spTree>
    <p:extLst>
      <p:ext uri="{BB962C8B-B14F-4D97-AF65-F5344CB8AC3E}">
        <p14:creationId xmlns:p14="http://schemas.microsoft.com/office/powerpoint/2010/main" val="2256884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5957A9E1-81EF-4F3F-8AC9-E630B28C8D76}" type="datetime1">
              <a:rPr lang="zh-CN" altLang="en-US"/>
              <a:pPr>
                <a:defRPr/>
              </a:pPr>
              <a:t>2021/9/6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C32D20-510A-4C23-9488-2CFE9BBF1901}" type="slidenum">
              <a:rPr lang="en-US" altLang="zh-CN"/>
              <a:pPr>
                <a:defRPr/>
              </a:pPr>
              <a:t>‹#›</a:t>
            </a:fld>
            <a:endParaRPr lang="en-US" altLang="zh-CN"/>
          </a:p>
        </p:txBody>
      </p:sp>
    </p:spTree>
    <p:extLst>
      <p:ext uri="{BB962C8B-B14F-4D97-AF65-F5344CB8AC3E}">
        <p14:creationId xmlns:p14="http://schemas.microsoft.com/office/powerpoint/2010/main" val="2941217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6EC655A8-34F5-4662-8E20-216A8CE76141}" type="datetime1">
              <a:rPr lang="zh-CN" altLang="en-US"/>
              <a:pPr>
                <a:defRPr/>
              </a:pPr>
              <a:t>2021/9/6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BD01AB-58EC-4257-BE70-C496F0073A92}" type="slidenum">
              <a:rPr lang="en-US" altLang="zh-CN"/>
              <a:pPr>
                <a:defRPr/>
              </a:pPr>
              <a:t>‹#›</a:t>
            </a:fld>
            <a:endParaRPr lang="en-US" altLang="zh-CN"/>
          </a:p>
        </p:txBody>
      </p:sp>
    </p:spTree>
    <p:extLst>
      <p:ext uri="{BB962C8B-B14F-4D97-AF65-F5344CB8AC3E}">
        <p14:creationId xmlns:p14="http://schemas.microsoft.com/office/powerpoint/2010/main" val="423483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6107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6107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4E6211BA-6990-4418-BFD0-83AC34E80EB8}" type="datetime1">
              <a:rPr lang="zh-CN" altLang="en-US"/>
              <a:pPr>
                <a:defRPr/>
              </a:pPr>
              <a:t>2021/9/6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6E75D68-5DAC-45BC-AA82-F75AD1C56735}" type="slidenum">
              <a:rPr lang="en-US" altLang="zh-CN"/>
              <a:pPr>
                <a:defRPr/>
              </a:pPr>
              <a:t>‹#›</a:t>
            </a:fld>
            <a:endParaRPr lang="en-US" altLang="zh-CN"/>
          </a:p>
        </p:txBody>
      </p:sp>
    </p:spTree>
    <p:extLst>
      <p:ext uri="{BB962C8B-B14F-4D97-AF65-F5344CB8AC3E}">
        <p14:creationId xmlns:p14="http://schemas.microsoft.com/office/powerpoint/2010/main" val="4219450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p:cNvSpPr>
            <a:spLocks noGrp="1"/>
          </p:cNvSpPr>
          <p:nvPr>
            <p:ph type="chart" idx="1"/>
          </p:nvPr>
        </p:nvSpPr>
        <p:spPr>
          <a:xfrm>
            <a:off x="457200" y="1600200"/>
            <a:ext cx="8229600" cy="478155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52F92DB0-901E-4132-8EB9-171D46E5E879}" type="datetime1">
              <a:rPr lang="zh-CN" altLang="en-US"/>
              <a:pPr>
                <a:defRPr/>
              </a:pPr>
              <a:t>2021/9/6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32EFDB3-E099-464A-8281-15181D1C2AD3}" type="slidenum">
              <a:rPr lang="en-US" altLang="zh-CN"/>
              <a:pPr>
                <a:defRPr/>
              </a:pPr>
              <a:t>‹#›</a:t>
            </a:fld>
            <a:endParaRPr lang="en-US" altLang="zh-CN"/>
          </a:p>
        </p:txBody>
      </p:sp>
    </p:spTree>
    <p:extLst>
      <p:ext uri="{BB962C8B-B14F-4D97-AF65-F5344CB8AC3E}">
        <p14:creationId xmlns:p14="http://schemas.microsoft.com/office/powerpoint/2010/main" val="3963461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781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81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80B34C0C-8859-4896-9551-77862DD287E9}" type="datetime1">
              <a:rPr lang="zh-CN" altLang="en-US"/>
              <a:pPr>
                <a:defRPr/>
              </a:pPr>
              <a:t>2021/9/6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4F41AC6-0132-4E40-AD8B-26C9CF9CBC61}" type="slidenum">
              <a:rPr lang="en-US" altLang="zh-CN"/>
              <a:pPr>
                <a:defRPr/>
              </a:pPr>
              <a:t>‹#›</a:t>
            </a:fld>
            <a:endParaRPr lang="en-US" altLang="zh-CN"/>
          </a:p>
        </p:txBody>
      </p:sp>
    </p:spTree>
    <p:extLst>
      <p:ext uri="{BB962C8B-B14F-4D97-AF65-F5344CB8AC3E}">
        <p14:creationId xmlns:p14="http://schemas.microsoft.com/office/powerpoint/2010/main" val="1838231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78155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06F14B19-5263-4D75-84E4-2CF68EB84D29}" type="datetime1">
              <a:rPr lang="zh-CN" altLang="en-US"/>
              <a:pPr>
                <a:defRPr/>
              </a:pPr>
              <a:t>2021/9/6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620C1E2-C6AC-40A1-9EA9-6CD106D85C0D}" type="slidenum">
              <a:rPr lang="en-US" altLang="zh-CN"/>
              <a:pPr>
                <a:defRPr/>
              </a:pPr>
              <a:t>‹#›</a:t>
            </a:fld>
            <a:endParaRPr lang="en-US" altLang="zh-CN"/>
          </a:p>
        </p:txBody>
      </p:sp>
    </p:spTree>
    <p:extLst>
      <p:ext uri="{BB962C8B-B14F-4D97-AF65-F5344CB8AC3E}">
        <p14:creationId xmlns:p14="http://schemas.microsoft.com/office/powerpoint/2010/main" val="63004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5D3E9274-21C1-46A9-B8DE-41B77F76D56B}" type="datetime1">
              <a:rPr lang="zh-CN" altLang="en-US"/>
              <a:pPr>
                <a:defRPr/>
              </a:pPr>
              <a:t>2021/9/6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E3BE90B-7E82-4F7C-935B-CCCFE2DB71AE}" type="slidenum">
              <a:rPr lang="en-US" altLang="zh-CN"/>
              <a:pPr>
                <a:defRPr/>
              </a:pPr>
              <a:t>‹#›</a:t>
            </a:fld>
            <a:endParaRPr lang="en-US" altLang="zh-CN"/>
          </a:p>
        </p:txBody>
      </p:sp>
    </p:spTree>
    <p:extLst>
      <p:ext uri="{BB962C8B-B14F-4D97-AF65-F5344CB8AC3E}">
        <p14:creationId xmlns:p14="http://schemas.microsoft.com/office/powerpoint/2010/main" val="1368364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7666CAB4-619C-4075-ADE8-477CBF18C49F}" type="datetime1">
              <a:rPr lang="zh-CN" altLang="en-US"/>
              <a:pPr>
                <a:defRPr/>
              </a:pPr>
              <a:t>2021/9/6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27FACF-A2F2-4079-AA52-9AA4E97F54FA}" type="slidenum">
              <a:rPr lang="en-US" altLang="zh-CN"/>
              <a:pPr>
                <a:defRPr/>
              </a:pPr>
              <a:t>‹#›</a:t>
            </a:fld>
            <a:endParaRPr lang="en-US" altLang="zh-CN"/>
          </a:p>
        </p:txBody>
      </p:sp>
    </p:spTree>
    <p:extLst>
      <p:ext uri="{BB962C8B-B14F-4D97-AF65-F5344CB8AC3E}">
        <p14:creationId xmlns:p14="http://schemas.microsoft.com/office/powerpoint/2010/main" val="3115733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23A60E3B-47E7-4C64-8BEA-0E3DF45C44DB}" type="datetime1">
              <a:rPr lang="zh-CN" altLang="en-US"/>
              <a:pPr>
                <a:defRPr/>
              </a:pPr>
              <a:t>2021/9/6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597B80-7549-4F67-AA4E-31A104C723A1}" type="slidenum">
              <a:rPr lang="en-US" altLang="zh-CN"/>
              <a:pPr>
                <a:defRPr/>
              </a:pPr>
              <a:t>‹#›</a:t>
            </a:fld>
            <a:endParaRPr lang="en-US" altLang="zh-CN"/>
          </a:p>
        </p:txBody>
      </p:sp>
    </p:spTree>
    <p:extLst>
      <p:ext uri="{BB962C8B-B14F-4D97-AF65-F5344CB8AC3E}">
        <p14:creationId xmlns:p14="http://schemas.microsoft.com/office/powerpoint/2010/main" val="3642915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8F9468B3-E2B9-4BE1-8670-E2836C81237D}" type="datetime1">
              <a:rPr lang="zh-CN" altLang="en-US"/>
              <a:pPr>
                <a:defRPr/>
              </a:pPr>
              <a:t>2021/9/6</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1DF5179-19DA-4846-92DB-3E28967D725F}" type="slidenum">
              <a:rPr lang="en-US" altLang="zh-CN"/>
              <a:pPr>
                <a:defRPr/>
              </a:pPr>
              <a:t>‹#›</a:t>
            </a:fld>
            <a:endParaRPr lang="en-US" altLang="zh-CN"/>
          </a:p>
        </p:txBody>
      </p:sp>
    </p:spTree>
    <p:extLst>
      <p:ext uri="{BB962C8B-B14F-4D97-AF65-F5344CB8AC3E}">
        <p14:creationId xmlns:p14="http://schemas.microsoft.com/office/powerpoint/2010/main" val="18760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E89EAAFD-E321-441A-92FB-5E16D1CBABBF}" type="datetime1">
              <a:rPr lang="zh-CN" altLang="en-US"/>
              <a:pPr>
                <a:defRPr/>
              </a:pPr>
              <a:t>2021/9/6</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6BC75C19-B097-4399-8B93-50C1DE640DF7}" type="slidenum">
              <a:rPr lang="en-US" altLang="zh-CN"/>
              <a:pPr>
                <a:defRPr/>
              </a:pPr>
              <a:t>‹#›</a:t>
            </a:fld>
            <a:endParaRPr lang="en-US" altLang="zh-CN"/>
          </a:p>
        </p:txBody>
      </p:sp>
    </p:spTree>
    <p:extLst>
      <p:ext uri="{BB962C8B-B14F-4D97-AF65-F5344CB8AC3E}">
        <p14:creationId xmlns:p14="http://schemas.microsoft.com/office/powerpoint/2010/main" val="200172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0B46210-99ED-447E-9A28-FFD87BC10F0A}" type="datetime1">
              <a:rPr lang="zh-CN" altLang="en-US"/>
              <a:pPr>
                <a:defRPr/>
              </a:pPr>
              <a:t>2021/9/6</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CC45EBC-86E1-43AD-8CB4-BE3A111FE9D2}" type="slidenum">
              <a:rPr lang="en-US" altLang="zh-CN"/>
              <a:pPr>
                <a:defRPr/>
              </a:pPr>
              <a:t>‹#›</a:t>
            </a:fld>
            <a:endParaRPr lang="en-US" altLang="zh-CN"/>
          </a:p>
        </p:txBody>
      </p:sp>
    </p:spTree>
    <p:extLst>
      <p:ext uri="{BB962C8B-B14F-4D97-AF65-F5344CB8AC3E}">
        <p14:creationId xmlns:p14="http://schemas.microsoft.com/office/powerpoint/2010/main" val="2283716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C1E18888-EDC1-49DD-BF5C-D908429090A6}" type="datetime1">
              <a:rPr lang="zh-CN" altLang="en-US"/>
              <a:pPr>
                <a:defRPr/>
              </a:pPr>
              <a:t>2021/9/6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6FE0E3C-D1A4-486F-9F03-B4184EF198E8}" type="slidenum">
              <a:rPr lang="en-US" altLang="zh-CN"/>
              <a:pPr>
                <a:defRPr/>
              </a:pPr>
              <a:t>‹#›</a:t>
            </a:fld>
            <a:endParaRPr lang="en-US" altLang="zh-CN"/>
          </a:p>
        </p:txBody>
      </p:sp>
    </p:spTree>
    <p:extLst>
      <p:ext uri="{BB962C8B-B14F-4D97-AF65-F5344CB8AC3E}">
        <p14:creationId xmlns:p14="http://schemas.microsoft.com/office/powerpoint/2010/main" val="1127353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00809036-1075-45B6-999A-0A27D318DD3D}" type="datetime1">
              <a:rPr lang="zh-CN" altLang="en-US"/>
              <a:pPr>
                <a:defRPr/>
              </a:pPr>
              <a:t>2021/9/6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1EAE4D6-C930-4DA6-9DEC-BE9EF4E60A13}" type="slidenum">
              <a:rPr lang="en-US" altLang="zh-CN"/>
              <a:pPr>
                <a:defRPr/>
              </a:pPr>
              <a:t>‹#›</a:t>
            </a:fld>
            <a:endParaRPr lang="en-US" altLang="zh-CN"/>
          </a:p>
        </p:txBody>
      </p:sp>
    </p:spTree>
    <p:extLst>
      <p:ext uri="{BB962C8B-B14F-4D97-AF65-F5344CB8AC3E}">
        <p14:creationId xmlns:p14="http://schemas.microsoft.com/office/powerpoint/2010/main" val="403529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449388"/>
            <a:ext cx="8229600" cy="4932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395288" y="6453188"/>
            <a:ext cx="1720850" cy="40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a:solidFill>
                  <a:srgbClr val="B2B2B2"/>
                </a:solidFill>
                <a:latin typeface="Arial" charset="0"/>
              </a:defRPr>
            </a:lvl1pPr>
          </a:lstStyle>
          <a:p>
            <a:pPr>
              <a:defRPr/>
            </a:pPr>
            <a:fld id="{0AB8AD93-F1C1-4B47-96A0-F47C49382E2F}" type="datetime1">
              <a:rPr lang="zh-CN" altLang="en-US"/>
              <a:pPr>
                <a:defRPr/>
              </a:pPr>
              <a:t>2021/9/6</a:t>
            </a:fld>
            <a:endParaRPr lang="en-US" altLang="zh-CN"/>
          </a:p>
        </p:txBody>
      </p:sp>
      <p:sp>
        <p:nvSpPr>
          <p:cNvPr id="1029" name="Rectangle 5"/>
          <p:cNvSpPr>
            <a:spLocks noGrp="1" noChangeArrowheads="1"/>
          </p:cNvSpPr>
          <p:nvPr>
            <p:ph type="ftr" sz="quarter" idx="3"/>
          </p:nvPr>
        </p:nvSpPr>
        <p:spPr bwMode="auto">
          <a:xfrm>
            <a:off x="2281238" y="6453188"/>
            <a:ext cx="4903787" cy="40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a:solidFill>
                  <a:srgbClr val="B2B2B2"/>
                </a:solidFill>
                <a:latin typeface="Arial" charset="0"/>
              </a:defRPr>
            </a:lvl1pPr>
          </a:lstStyle>
          <a:p>
            <a:pPr>
              <a:defRPr/>
            </a:pPr>
            <a:r>
              <a:rPr lang="zh-CN" altLang="en-US"/>
              <a:t>模拟与数字电路 </a:t>
            </a:r>
            <a:r>
              <a:rPr lang="en-US" altLang="zh-CN"/>
              <a:t>— </a:t>
            </a:r>
            <a:r>
              <a:rPr lang="zh-CN" altLang="en-US"/>
              <a:t>绪论</a:t>
            </a:r>
            <a:endParaRPr lang="en-US" altLang="zh-CN"/>
          </a:p>
        </p:txBody>
      </p:sp>
      <p:sp>
        <p:nvSpPr>
          <p:cNvPr id="1030" name="Rectangle 6"/>
          <p:cNvSpPr>
            <a:spLocks noGrp="1" noChangeArrowheads="1"/>
          </p:cNvSpPr>
          <p:nvPr>
            <p:ph type="sldNum" sz="quarter" idx="4"/>
          </p:nvPr>
        </p:nvSpPr>
        <p:spPr bwMode="auto">
          <a:xfrm>
            <a:off x="7502525" y="6453188"/>
            <a:ext cx="1219200" cy="40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a:solidFill>
                  <a:srgbClr val="B2B2B2"/>
                </a:solidFill>
              </a:defRPr>
            </a:lvl1pPr>
          </a:lstStyle>
          <a:p>
            <a:pPr>
              <a:defRPr/>
            </a:pPr>
            <a:fld id="{BF6F243F-E47A-4703-8780-158B9C3A30F2}" type="slidenum">
              <a:rPr lang="en-US" altLang="zh-CN"/>
              <a:pPr>
                <a:defRPr/>
              </a:pPr>
              <a:t>‹#›</a:t>
            </a:fld>
            <a:endParaRPr lang="en-US" altLang="zh-CN"/>
          </a:p>
        </p:txBody>
      </p:sp>
      <p:sp>
        <p:nvSpPr>
          <p:cNvPr id="1031" name="Line 7"/>
          <p:cNvSpPr>
            <a:spLocks noChangeShapeType="1"/>
          </p:cNvSpPr>
          <p:nvPr/>
        </p:nvSpPr>
        <p:spPr bwMode="auto">
          <a:xfrm>
            <a:off x="395288" y="6453188"/>
            <a:ext cx="8353425" cy="0"/>
          </a:xfrm>
          <a:prstGeom prst="line">
            <a:avLst/>
          </a:prstGeom>
          <a:noFill/>
          <a:ln w="9525">
            <a:solidFill>
              <a:srgbClr val="B2B2B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pitchFamily="34" charset="0"/>
          <a:ea typeface="宋体" pitchFamily="2" charset="-122"/>
        </a:defRPr>
      </a:lvl2pPr>
      <a:lvl3pPr algn="ctr" rtl="0" eaLnBrk="0" fontAlgn="base" hangingPunct="0">
        <a:spcBef>
          <a:spcPct val="0"/>
        </a:spcBef>
        <a:spcAft>
          <a:spcPct val="0"/>
        </a:spcAft>
        <a:defRPr sz="4400" b="1">
          <a:solidFill>
            <a:schemeClr val="tx2"/>
          </a:solidFill>
          <a:latin typeface="Arial" pitchFamily="34" charset="0"/>
          <a:ea typeface="宋体" pitchFamily="2" charset="-122"/>
        </a:defRPr>
      </a:lvl3pPr>
      <a:lvl4pPr algn="ctr" rtl="0" eaLnBrk="0" fontAlgn="base" hangingPunct="0">
        <a:spcBef>
          <a:spcPct val="0"/>
        </a:spcBef>
        <a:spcAft>
          <a:spcPct val="0"/>
        </a:spcAft>
        <a:defRPr sz="4400" b="1">
          <a:solidFill>
            <a:schemeClr val="tx2"/>
          </a:solidFill>
          <a:latin typeface="Arial" pitchFamily="34" charset="0"/>
          <a:ea typeface="宋体" pitchFamily="2" charset="-122"/>
        </a:defRPr>
      </a:lvl4pPr>
      <a:lvl5pPr algn="ctr" rtl="0" eaLnBrk="0" fontAlgn="base" hangingPunct="0">
        <a:spcBef>
          <a:spcPct val="0"/>
        </a:spcBef>
        <a:spcAft>
          <a:spcPct val="0"/>
        </a:spcAft>
        <a:defRPr sz="4400" b="1">
          <a:solidFill>
            <a:schemeClr val="tx2"/>
          </a:solidFill>
          <a:latin typeface="Arial" pitchFamily="34" charset="0"/>
          <a:ea typeface="宋体" pitchFamily="2" charset="-122"/>
        </a:defRPr>
      </a:lvl5pPr>
      <a:lvl6pPr marL="457200" algn="ctr" rtl="0" fontAlgn="base">
        <a:spcBef>
          <a:spcPct val="0"/>
        </a:spcBef>
        <a:spcAft>
          <a:spcPct val="0"/>
        </a:spcAft>
        <a:defRPr sz="4400" b="1">
          <a:solidFill>
            <a:schemeClr val="tx2"/>
          </a:solidFill>
          <a:latin typeface="Arial" pitchFamily="34" charset="0"/>
          <a:ea typeface="宋体" pitchFamily="2" charset="-122"/>
        </a:defRPr>
      </a:lvl6pPr>
      <a:lvl7pPr marL="914400" algn="ctr" rtl="0" fontAlgn="base">
        <a:spcBef>
          <a:spcPct val="0"/>
        </a:spcBef>
        <a:spcAft>
          <a:spcPct val="0"/>
        </a:spcAft>
        <a:defRPr sz="4400" b="1">
          <a:solidFill>
            <a:schemeClr val="tx2"/>
          </a:solidFill>
          <a:latin typeface="Arial" pitchFamily="34" charset="0"/>
          <a:ea typeface="宋体" pitchFamily="2" charset="-122"/>
        </a:defRPr>
      </a:lvl7pPr>
      <a:lvl8pPr marL="1371600" algn="ctr" rtl="0" fontAlgn="base">
        <a:spcBef>
          <a:spcPct val="0"/>
        </a:spcBef>
        <a:spcAft>
          <a:spcPct val="0"/>
        </a:spcAft>
        <a:defRPr sz="4400" b="1">
          <a:solidFill>
            <a:schemeClr val="tx2"/>
          </a:solidFill>
          <a:latin typeface="Arial" pitchFamily="34" charset="0"/>
          <a:ea typeface="宋体" pitchFamily="2" charset="-122"/>
        </a:defRPr>
      </a:lvl8pPr>
      <a:lvl9pPr marL="1828800" algn="ctr" rtl="0" fontAlgn="base">
        <a:spcBef>
          <a:spcPct val="0"/>
        </a:spcBef>
        <a:spcAft>
          <a:spcPct val="0"/>
        </a:spcAft>
        <a:defRPr sz="4400" b="1">
          <a:solidFill>
            <a:schemeClr val="tx2"/>
          </a:solidFill>
          <a:latin typeface="Arial" pitchFamily="34" charset="0"/>
          <a:ea typeface="宋体" pitchFamily="2" charset="-122"/>
        </a:defRPr>
      </a:lvl9pPr>
    </p:titleStyle>
    <p:bodyStyle>
      <a:lvl1pPr marL="342900" indent="-342900" algn="l" rtl="0" eaLnBrk="0" fontAlgn="base" hangingPunct="0">
        <a:spcBef>
          <a:spcPct val="0"/>
        </a:spcBef>
        <a:spcAft>
          <a:spcPct val="20000"/>
        </a:spcAft>
        <a:buChar char="•"/>
        <a:defRPr sz="3200" b="1">
          <a:solidFill>
            <a:schemeClr val="tx1"/>
          </a:solidFill>
          <a:latin typeface="+mn-lt"/>
          <a:ea typeface="+mn-ea"/>
          <a:cs typeface="+mn-cs"/>
        </a:defRPr>
      </a:lvl1pPr>
      <a:lvl2pPr marL="742950" indent="-285750" algn="l" rtl="0" eaLnBrk="0" fontAlgn="base" hangingPunct="0">
        <a:spcBef>
          <a:spcPct val="0"/>
        </a:spcBef>
        <a:spcAft>
          <a:spcPct val="20000"/>
        </a:spcAft>
        <a:buChar char="–"/>
        <a:defRPr sz="2800">
          <a:solidFill>
            <a:schemeClr val="tx1"/>
          </a:solidFill>
          <a:latin typeface="+mn-lt"/>
          <a:ea typeface="+mn-ea"/>
        </a:defRPr>
      </a:lvl2pPr>
      <a:lvl3pPr marL="1143000" indent="-228600" algn="l" rtl="0" eaLnBrk="0" fontAlgn="base" hangingPunct="0">
        <a:spcBef>
          <a:spcPct val="0"/>
        </a:spcBef>
        <a:spcAft>
          <a:spcPct val="20000"/>
        </a:spcAft>
        <a:buChar char="•"/>
        <a:defRPr sz="2400">
          <a:solidFill>
            <a:schemeClr val="tx1"/>
          </a:solidFill>
          <a:latin typeface="+mn-lt"/>
          <a:ea typeface="+mn-ea"/>
        </a:defRPr>
      </a:lvl3pPr>
      <a:lvl4pPr marL="1600200" indent="-228600" algn="l" rtl="0" eaLnBrk="0" fontAlgn="base" hangingPunct="0">
        <a:spcBef>
          <a:spcPct val="0"/>
        </a:spcBef>
        <a:spcAft>
          <a:spcPct val="20000"/>
        </a:spcAft>
        <a:buChar char="–"/>
        <a:defRPr sz="2000">
          <a:solidFill>
            <a:schemeClr val="tx1"/>
          </a:solidFill>
          <a:latin typeface="+mn-lt"/>
          <a:ea typeface="+mn-ea"/>
        </a:defRPr>
      </a:lvl4pPr>
      <a:lvl5pPr marL="2057400" indent="-228600" algn="l" rtl="0" eaLnBrk="0" fontAlgn="base" hangingPunct="0">
        <a:spcBef>
          <a:spcPct val="0"/>
        </a:spcBef>
        <a:spcAft>
          <a:spcPct val="2000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3.bin"/><Relationship Id="rId4" Type="http://schemas.openxmlformats.org/officeDocument/2006/relationships/image" Target="../media/image27.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hyperlink" Target="https://www.intel.com/content/www/us/en/products/programmable.html" TargetMode="External"/><Relationship Id="rId2" Type="http://schemas.openxmlformats.org/officeDocument/2006/relationships/hyperlink" Target="https://china.xilinx.com/products/design-tools/software-zone.html" TargetMode="Externa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www.autodesk.com/products/eagle/overview" TargetMode="External"/><Relationship Id="rId4" Type="http://schemas.openxmlformats.org/officeDocument/2006/relationships/hyperlink" Target="https://www.altium.com.cn/"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jingyuan@ustc.edu.cn" TargetMode="External"/><Relationship Id="rId7" Type="http://schemas.openxmlformats.org/officeDocument/2006/relationships/hyperlink" Target="mailto:lwklwk@mail.ustc.edu.c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mailto:ccx2018@mail.ustc.edu.cn" TargetMode="External"/><Relationship Id="rId5" Type="http://schemas.openxmlformats.org/officeDocument/2006/relationships/hyperlink" Target="mailto:lhy1210302421@mail.ustc.edu.cn" TargetMode="External"/><Relationship Id="rId4" Type="http://schemas.openxmlformats.org/officeDocument/2006/relationships/hyperlink" Target="mailto:slxiaochi@mail.ustc.edu.cn"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900113" y="1628775"/>
            <a:ext cx="7335837" cy="1728788"/>
          </a:xfrm>
        </p:spPr>
        <p:txBody>
          <a:bodyPr/>
          <a:lstStyle/>
          <a:p>
            <a:pPr eaLnBrk="1" hangingPunct="1">
              <a:lnSpc>
                <a:spcPct val="120000"/>
              </a:lnSpc>
            </a:pPr>
            <a:r>
              <a:rPr lang="zh-CN" altLang="en-US"/>
              <a:t>模拟与数字电路</a:t>
            </a:r>
            <a:br>
              <a:rPr lang="zh-CN" altLang="en-US"/>
            </a:br>
            <a:r>
              <a:rPr lang="en-US" altLang="zh-CN" sz="2800" b="0"/>
              <a:t>Analog and Digital Circuits</a:t>
            </a:r>
            <a:br>
              <a:rPr lang="en-US" altLang="zh-CN" sz="2800" b="0"/>
            </a:br>
            <a:r>
              <a:rPr lang="en-US" altLang="zh-CN" sz="2000" b="0"/>
              <a:t>[3C302, 1(3,4), 3(6,7)]</a:t>
            </a:r>
            <a:br>
              <a:rPr lang="en-US" altLang="zh-CN" sz="2000" b="0"/>
            </a:br>
            <a:endParaRPr lang="zh-CN" altLang="en-US" sz="2000" b="0"/>
          </a:p>
        </p:txBody>
      </p:sp>
      <p:sp>
        <p:nvSpPr>
          <p:cNvPr id="4099" name="Text Box 4"/>
          <p:cNvSpPr txBox="1">
            <a:spLocks noChangeArrowheads="1"/>
          </p:cNvSpPr>
          <p:nvPr/>
        </p:nvSpPr>
        <p:spPr bwMode="auto">
          <a:xfrm>
            <a:off x="1187450" y="3933825"/>
            <a:ext cx="6408738"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en-US" altLang="zh-CN"/>
              <a:t>01_</a:t>
            </a:r>
            <a:r>
              <a:rPr lang="zh-CN" altLang="en-US"/>
              <a:t>绪论</a:t>
            </a:r>
            <a:endParaRPr lang="en-US" altLang="zh-CN"/>
          </a:p>
          <a:p>
            <a:pPr algn="ctr" eaLnBrk="1" hangingPunct="1">
              <a:spcAft>
                <a:spcPct val="0"/>
              </a:spcAft>
              <a:buFontTx/>
              <a:buNone/>
            </a:pPr>
            <a:endParaRPr lang="en-US" altLang="zh-CN"/>
          </a:p>
          <a:p>
            <a:pPr algn="ctr" eaLnBrk="1" hangingPunct="1">
              <a:spcAft>
                <a:spcPct val="0"/>
              </a:spcAft>
              <a:buFontTx/>
              <a:buNone/>
            </a:pPr>
            <a:r>
              <a:rPr lang="zh-CN" altLang="en-US" sz="2400"/>
              <a:t>程敬原， </a:t>
            </a:r>
            <a:r>
              <a:rPr lang="en-US" altLang="zh-CN" sz="2400"/>
              <a:t>Jingyuan@ustc.edu.cn</a:t>
            </a:r>
          </a:p>
        </p:txBody>
      </p:sp>
      <p:sp>
        <p:nvSpPr>
          <p:cNvPr id="4100" name="文本框 1"/>
          <p:cNvSpPr txBox="1">
            <a:spLocks noChangeArrowheads="1"/>
          </p:cNvSpPr>
          <p:nvPr/>
        </p:nvSpPr>
        <p:spPr bwMode="auto">
          <a:xfrm>
            <a:off x="358775" y="5768975"/>
            <a:ext cx="8642350" cy="369332"/>
          </a:xfrm>
          <a:prstGeom prst="rect">
            <a:avLst/>
          </a:prstGeom>
          <a:noFill/>
          <a:ln w="9525">
            <a:solidFill>
              <a:srgbClr val="0070C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a:spcAft>
                <a:spcPct val="0"/>
              </a:spcAft>
              <a:buFontTx/>
              <a:buNone/>
            </a:pPr>
            <a:r>
              <a:rPr lang="zh-CN" altLang="en-US" sz="1800" b="0" dirty="0"/>
              <a:t>本课程</a:t>
            </a:r>
            <a:r>
              <a:rPr lang="en-US" altLang="zh-CN" sz="1800" b="0" dirty="0"/>
              <a:t>PPT</a:t>
            </a:r>
            <a:r>
              <a:rPr lang="zh-CN" altLang="en-US" sz="1800" b="0" dirty="0"/>
              <a:t>基于计算机学院张俊霞老师的</a:t>
            </a:r>
            <a:r>
              <a:rPr lang="en-US" altLang="zh-CN" sz="1800" b="0" dirty="0"/>
              <a:t>PPT</a:t>
            </a:r>
            <a:r>
              <a:rPr lang="zh-CN" altLang="en-US" sz="1800" b="0" dirty="0"/>
              <a:t>，在此对张老师的帮助表示感谢！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3358137-9DD2-4484-9428-5D932998B6BC}"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18435"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18436"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3774C34-C614-4457-A489-79A01F50E2DF}" type="slidenum">
              <a:rPr lang="en-US" altLang="zh-CN" sz="1800" b="0" smtClean="0">
                <a:solidFill>
                  <a:srgbClr val="B2B2B2"/>
                </a:solidFill>
              </a:rPr>
              <a:pPr>
                <a:spcAft>
                  <a:spcPct val="0"/>
                </a:spcAft>
                <a:buFontTx/>
                <a:buNone/>
              </a:pPr>
              <a:t>10</a:t>
            </a:fld>
            <a:endParaRPr lang="en-US" altLang="zh-CN" sz="1800" b="0">
              <a:solidFill>
                <a:srgbClr val="B2B2B2"/>
              </a:solidFill>
            </a:endParaRPr>
          </a:p>
        </p:txBody>
      </p:sp>
      <p:sp>
        <p:nvSpPr>
          <p:cNvPr id="18437" name="Rectangle 2"/>
          <p:cNvSpPr>
            <a:spLocks noGrp="1" noChangeArrowheads="1"/>
          </p:cNvSpPr>
          <p:nvPr>
            <p:ph type="title"/>
          </p:nvPr>
        </p:nvSpPr>
        <p:spPr/>
        <p:txBody>
          <a:bodyPr/>
          <a:lstStyle/>
          <a:p>
            <a:r>
              <a:rPr lang="zh-CN" altLang="en-US">
                <a:latin typeface="Times New Roman" panose="02020603050405020304" pitchFamily="18" charset="0"/>
              </a:rPr>
              <a:t>示例─</a:t>
            </a:r>
            <a:r>
              <a:rPr lang="zh-CN" altLang="en-US"/>
              <a:t>电子器件</a:t>
            </a:r>
            <a:endParaRPr lang="en-US" altLang="zh-CN"/>
          </a:p>
        </p:txBody>
      </p:sp>
      <p:pic>
        <p:nvPicPr>
          <p:cNvPr id="18438" name="Picture 3" descr="电子管"/>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304925"/>
            <a:ext cx="1839912" cy="417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150" y="1268413"/>
            <a:ext cx="1657350" cy="1136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0788" y="1304925"/>
            <a:ext cx="3810000" cy="380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3357563"/>
            <a:ext cx="2311400" cy="219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2" name="Rectangle 7"/>
          <p:cNvSpPr>
            <a:spLocks noChangeArrowheads="1"/>
          </p:cNvSpPr>
          <p:nvPr/>
        </p:nvSpPr>
        <p:spPr bwMode="auto">
          <a:xfrm>
            <a:off x="863662" y="5819775"/>
            <a:ext cx="144008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dirty="0"/>
              <a:t>电子管</a:t>
            </a:r>
          </a:p>
        </p:txBody>
      </p:sp>
      <p:pic>
        <p:nvPicPr>
          <p:cNvPr id="1844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388" y="2349500"/>
            <a:ext cx="1439862" cy="879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4"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5157788"/>
            <a:ext cx="2771775" cy="68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5" name="Picture 10" descr="2007723537976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625" y="5157788"/>
            <a:ext cx="904875" cy="800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hteck 1"/>
          <p:cNvSpPr/>
          <p:nvPr/>
        </p:nvSpPr>
        <p:spPr>
          <a:xfrm>
            <a:off x="3959932" y="5877272"/>
            <a:ext cx="1107996" cy="461665"/>
          </a:xfrm>
          <a:prstGeom prst="rect">
            <a:avLst/>
          </a:prstGeom>
        </p:spPr>
        <p:txBody>
          <a:bodyPr wrap="none">
            <a:spAutoFit/>
          </a:bodyPr>
          <a:lstStyle/>
          <a:p>
            <a:r>
              <a:rPr lang="zh-CN" altLang="en-US" sz="2400" dirty="0"/>
              <a:t>晶体管</a:t>
            </a:r>
            <a:endParaRPr lang="en-US" sz="2400" dirty="0"/>
          </a:p>
        </p:txBody>
      </p:sp>
      <p:sp>
        <p:nvSpPr>
          <p:cNvPr id="3" name="Rechteck 2"/>
          <p:cNvSpPr/>
          <p:nvPr/>
        </p:nvSpPr>
        <p:spPr>
          <a:xfrm>
            <a:off x="7092280" y="5841268"/>
            <a:ext cx="1415772" cy="461665"/>
          </a:xfrm>
          <a:prstGeom prst="rect">
            <a:avLst/>
          </a:prstGeom>
        </p:spPr>
        <p:txBody>
          <a:bodyPr wrap="none">
            <a:spAutoFit/>
          </a:bodyPr>
          <a:lstStyle/>
          <a:p>
            <a:pPr eaLnBrk="1" hangingPunct="1"/>
            <a:r>
              <a:rPr lang="zh-CN" altLang="en-US" sz="2400" dirty="0"/>
              <a:t>集成电路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C34552D4-2EF1-4D2F-BD78-F8B118792545}"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20483"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0484"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721D345-26F5-47B6-A893-63739E69894A}" type="slidenum">
              <a:rPr lang="en-US" altLang="zh-CN" sz="1800" b="0" smtClean="0">
                <a:solidFill>
                  <a:srgbClr val="B2B2B2"/>
                </a:solidFill>
              </a:rPr>
              <a:pPr>
                <a:spcAft>
                  <a:spcPct val="0"/>
                </a:spcAft>
                <a:buFontTx/>
                <a:buNone/>
              </a:pPr>
              <a:t>11</a:t>
            </a:fld>
            <a:endParaRPr lang="en-US" altLang="zh-CN" sz="1800" b="0">
              <a:solidFill>
                <a:srgbClr val="B2B2B2"/>
              </a:solidFill>
            </a:endParaRPr>
          </a:p>
        </p:txBody>
      </p:sp>
      <p:pic>
        <p:nvPicPr>
          <p:cNvPr id="20485" name="Picture 2" descr="未命名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1233488"/>
            <a:ext cx="8482013" cy="5122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6" name="Rectangle 3"/>
          <p:cNvSpPr>
            <a:spLocks noGrp="1" noChangeArrowheads="1"/>
          </p:cNvSpPr>
          <p:nvPr>
            <p:ph type="title"/>
          </p:nvPr>
        </p:nvSpPr>
        <p:spPr>
          <a:xfrm>
            <a:off x="457200" y="115888"/>
            <a:ext cx="8229600" cy="922337"/>
          </a:xfrm>
        </p:spPr>
        <p:txBody>
          <a:bodyPr/>
          <a:lstStyle/>
          <a:p>
            <a:r>
              <a:rPr lang="zh-CN" altLang="en-US">
                <a:latin typeface="Times New Roman" panose="02020603050405020304" pitchFamily="18" charset="0"/>
              </a:rPr>
              <a:t>示例─豆浆机电路图</a:t>
            </a:r>
          </a:p>
        </p:txBody>
      </p:sp>
      <p:pic>
        <p:nvPicPr>
          <p:cNvPr id="2048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724400"/>
            <a:ext cx="1114425" cy="158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04F2CB25-EA9D-4A81-BE60-4E790581B613}"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22531"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2532"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30E7AF4-9B7C-475E-A055-F42643A142F4}" type="slidenum">
              <a:rPr lang="en-US" altLang="zh-CN" sz="1800" b="0" smtClean="0">
                <a:solidFill>
                  <a:srgbClr val="B2B2B2"/>
                </a:solidFill>
              </a:rPr>
              <a:pPr>
                <a:spcAft>
                  <a:spcPct val="0"/>
                </a:spcAft>
                <a:buFontTx/>
                <a:buNone/>
              </a:pPr>
              <a:t>12</a:t>
            </a:fld>
            <a:endParaRPr lang="en-US" altLang="zh-CN" sz="1800" b="0">
              <a:solidFill>
                <a:srgbClr val="B2B2B2"/>
              </a:solidFill>
            </a:endParaRPr>
          </a:p>
        </p:txBody>
      </p:sp>
      <p:pic>
        <p:nvPicPr>
          <p:cNvPr id="22533" name="Picture 2" descr="ceiRJVckxyL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341438"/>
            <a:ext cx="3233737" cy="2420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4" name="Rectangle 3"/>
          <p:cNvSpPr>
            <a:spLocks noGrp="1" noChangeArrowheads="1"/>
          </p:cNvSpPr>
          <p:nvPr>
            <p:ph type="title"/>
          </p:nvPr>
        </p:nvSpPr>
        <p:spPr>
          <a:xfrm>
            <a:off x="457200" y="152400"/>
            <a:ext cx="8229600" cy="922338"/>
          </a:xfrm>
        </p:spPr>
        <p:txBody>
          <a:bodyPr/>
          <a:lstStyle/>
          <a:p>
            <a:r>
              <a:rPr lang="zh-CN" altLang="en-US">
                <a:latin typeface="Times New Roman" panose="02020603050405020304" pitchFamily="18" charset="0"/>
              </a:rPr>
              <a:t>示例─</a:t>
            </a:r>
            <a:r>
              <a:rPr lang="zh-CN" altLang="en-US"/>
              <a:t>电子技术应用</a:t>
            </a:r>
          </a:p>
        </p:txBody>
      </p:sp>
      <p:sp>
        <p:nvSpPr>
          <p:cNvPr id="22535" name="Text Box 4"/>
          <p:cNvSpPr txBox="1">
            <a:spLocks noChangeArrowheads="1"/>
          </p:cNvSpPr>
          <p:nvPr/>
        </p:nvSpPr>
        <p:spPr bwMode="auto">
          <a:xfrm>
            <a:off x="7267575" y="3681413"/>
            <a:ext cx="904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t>手机</a:t>
            </a:r>
          </a:p>
        </p:txBody>
      </p:sp>
      <p:sp>
        <p:nvSpPr>
          <p:cNvPr id="22536" name="Text Box 5"/>
          <p:cNvSpPr txBox="1">
            <a:spLocks noChangeArrowheads="1"/>
          </p:cNvSpPr>
          <p:nvPr/>
        </p:nvSpPr>
        <p:spPr bwMode="auto">
          <a:xfrm>
            <a:off x="4981575" y="3681413"/>
            <a:ext cx="11033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t>电子表</a:t>
            </a:r>
          </a:p>
        </p:txBody>
      </p:sp>
      <p:sp>
        <p:nvSpPr>
          <p:cNvPr id="22537" name="Text Box 6"/>
          <p:cNvSpPr txBox="1">
            <a:spLocks noChangeArrowheads="1"/>
          </p:cNvSpPr>
          <p:nvPr/>
        </p:nvSpPr>
        <p:spPr bwMode="auto">
          <a:xfrm>
            <a:off x="4310063" y="4578350"/>
            <a:ext cx="549275" cy="159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t>数字示波器</a:t>
            </a:r>
          </a:p>
        </p:txBody>
      </p:sp>
      <p:sp>
        <p:nvSpPr>
          <p:cNvPr id="22538" name="Text Box 7"/>
          <p:cNvSpPr txBox="1">
            <a:spLocks noChangeArrowheads="1"/>
          </p:cNvSpPr>
          <p:nvPr/>
        </p:nvSpPr>
        <p:spPr bwMode="auto">
          <a:xfrm>
            <a:off x="647700" y="4757738"/>
            <a:ext cx="549275" cy="1292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t>数码相机</a:t>
            </a:r>
          </a:p>
        </p:txBody>
      </p:sp>
      <p:pic>
        <p:nvPicPr>
          <p:cNvPr id="2253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300" y="4583113"/>
            <a:ext cx="2376488" cy="1617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54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475" y="1304925"/>
            <a:ext cx="1106488" cy="2354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54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313" y="4184650"/>
            <a:ext cx="3384550" cy="219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542"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7250" y="1376363"/>
            <a:ext cx="1489075" cy="2195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43" name="Text Box 12"/>
          <p:cNvSpPr txBox="1">
            <a:spLocks noChangeArrowheads="1"/>
          </p:cNvSpPr>
          <p:nvPr/>
        </p:nvSpPr>
        <p:spPr bwMode="auto">
          <a:xfrm>
            <a:off x="823913" y="3681413"/>
            <a:ext cx="17160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t>笔记本电脑</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FDEAC02-7549-4B21-8BE0-DC2F06943388}"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24579"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4580"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05C72EB-8829-436A-B4B8-BDD7364F30B3}" type="slidenum">
              <a:rPr lang="en-US" altLang="zh-CN" sz="1800" b="0" smtClean="0">
                <a:solidFill>
                  <a:srgbClr val="B2B2B2"/>
                </a:solidFill>
              </a:rPr>
              <a:pPr>
                <a:spcAft>
                  <a:spcPct val="0"/>
                </a:spcAft>
                <a:buFontTx/>
                <a:buNone/>
              </a:pPr>
              <a:t>13</a:t>
            </a:fld>
            <a:endParaRPr lang="en-US" altLang="zh-CN" sz="1800" b="0">
              <a:solidFill>
                <a:srgbClr val="B2B2B2"/>
              </a:solidFill>
            </a:endParaRPr>
          </a:p>
        </p:txBody>
      </p:sp>
      <p:sp>
        <p:nvSpPr>
          <p:cNvPr id="475141" name="Rectangle 5"/>
          <p:cNvSpPr>
            <a:spLocks noChangeArrowheads="1"/>
          </p:cNvSpPr>
          <p:nvPr/>
        </p:nvSpPr>
        <p:spPr bwMode="auto">
          <a:xfrm>
            <a:off x="7559675" y="3465513"/>
            <a:ext cx="996950"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a:solidFill>
                  <a:schemeClr val="tx2"/>
                </a:solidFill>
              </a:rPr>
              <a:t>主板</a:t>
            </a:r>
          </a:p>
        </p:txBody>
      </p:sp>
      <p:pic>
        <p:nvPicPr>
          <p:cNvPr id="2458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196975"/>
            <a:ext cx="5292725" cy="514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3" name="Rectangle 9"/>
          <p:cNvSpPr>
            <a:spLocks noChangeArrowheads="1"/>
          </p:cNvSpPr>
          <p:nvPr/>
        </p:nvSpPr>
        <p:spPr bwMode="auto">
          <a:xfrm>
            <a:off x="792163" y="2997200"/>
            <a:ext cx="996950" cy="1554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a:solidFill>
                  <a:schemeClr val="tx2"/>
                </a:solidFill>
              </a:rPr>
              <a:t>主机</a:t>
            </a:r>
          </a:p>
          <a:p>
            <a:pPr algn="ctr" eaLnBrk="1" hangingPunct="1">
              <a:spcAft>
                <a:spcPct val="0"/>
              </a:spcAft>
              <a:buFontTx/>
              <a:buNone/>
            </a:pPr>
            <a:r>
              <a:rPr lang="zh-CN" altLang="en-US">
                <a:solidFill>
                  <a:schemeClr val="tx2"/>
                </a:solidFill>
              </a:rPr>
              <a:t>内部</a:t>
            </a:r>
          </a:p>
          <a:p>
            <a:pPr algn="ctr" eaLnBrk="1" hangingPunct="1">
              <a:spcAft>
                <a:spcPct val="0"/>
              </a:spcAft>
              <a:buFontTx/>
              <a:buNone/>
            </a:pPr>
            <a:r>
              <a:rPr lang="zh-CN" altLang="en-US">
                <a:solidFill>
                  <a:schemeClr val="tx2"/>
                </a:solidFill>
              </a:rPr>
              <a:t>结构</a:t>
            </a:r>
          </a:p>
        </p:txBody>
      </p:sp>
      <p:sp>
        <p:nvSpPr>
          <p:cNvPr id="475147" name="AutoShape 11"/>
          <p:cNvSpPr>
            <a:spLocks noChangeArrowheads="1"/>
          </p:cNvSpPr>
          <p:nvPr/>
        </p:nvSpPr>
        <p:spPr bwMode="auto">
          <a:xfrm rot="21451448" flipV="1">
            <a:off x="4392613" y="3751263"/>
            <a:ext cx="3090862" cy="254000"/>
          </a:xfrm>
          <a:prstGeom prst="leftArrow">
            <a:avLst>
              <a:gd name="adj1" fmla="val 50000"/>
              <a:gd name="adj2" fmla="val 304219"/>
            </a:avLst>
          </a:prstGeom>
          <a:solidFill>
            <a:srgbClr val="FF9900"/>
          </a:solidFill>
          <a:ln w="9525">
            <a:solidFill>
              <a:srgbClr val="FF9900"/>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24585" name="Rectangle 2"/>
          <p:cNvSpPr>
            <a:spLocks noGrp="1" noChangeArrowheads="1"/>
          </p:cNvSpPr>
          <p:nvPr>
            <p:ph type="title"/>
          </p:nvPr>
        </p:nvSpPr>
        <p:spPr/>
        <p:txBody>
          <a:bodyPr/>
          <a:lstStyle/>
          <a:p>
            <a:r>
              <a:rPr lang="zh-CN" altLang="en-US">
                <a:latin typeface="Times New Roman" panose="02020603050405020304" pitchFamily="18" charset="0"/>
              </a:rPr>
              <a:t>示例─</a:t>
            </a:r>
            <a:r>
              <a:rPr lang="zh-CN" altLang="en-US"/>
              <a:t>计算机主板</a:t>
            </a:r>
          </a:p>
        </p:txBody>
      </p:sp>
      <p:pic>
        <p:nvPicPr>
          <p:cNvPr id="2458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131888"/>
            <a:ext cx="8569325" cy="5284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5141"/>
                                        </p:tgtEl>
                                        <p:attrNameLst>
                                          <p:attrName>style.visibility</p:attrName>
                                        </p:attrNameLst>
                                      </p:cBhvr>
                                      <p:to>
                                        <p:strVal val="visible"/>
                                      </p:to>
                                    </p:set>
                                    <p:animEffect transition="in" filter="blinds(horizontal)">
                                      <p:cBhvr>
                                        <p:cTn id="7" dur="500"/>
                                        <p:tgtEl>
                                          <p:spTgt spid="47514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5147"/>
                                        </p:tgtEl>
                                        <p:attrNameLst>
                                          <p:attrName>style.visibility</p:attrName>
                                        </p:attrNameLst>
                                      </p:cBhvr>
                                      <p:to>
                                        <p:strVal val="visible"/>
                                      </p:to>
                                    </p:set>
                                    <p:animEffect transition="in" filter="blinds(horizontal)">
                                      <p:cBhvr>
                                        <p:cTn id="10" dur="500"/>
                                        <p:tgtEl>
                                          <p:spTgt spid="475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1" grpId="0"/>
      <p:bldP spid="4751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8194607-0FB4-489B-876E-BA23F9403E10}"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25603"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5604"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F608F19-C6A6-472A-A6E5-6958C6826B66}" type="slidenum">
              <a:rPr lang="en-US" altLang="zh-CN" sz="1800" b="0" smtClean="0">
                <a:solidFill>
                  <a:srgbClr val="B2B2B2"/>
                </a:solidFill>
              </a:rPr>
              <a:pPr>
                <a:spcAft>
                  <a:spcPct val="0"/>
                </a:spcAft>
                <a:buFontTx/>
                <a:buNone/>
              </a:pPr>
              <a:t>14</a:t>
            </a:fld>
            <a:endParaRPr lang="en-US" altLang="zh-CN" sz="1800" b="0">
              <a:solidFill>
                <a:srgbClr val="B2B2B2"/>
              </a:solidFill>
            </a:endParaRPr>
          </a:p>
        </p:txBody>
      </p:sp>
      <p:sp>
        <p:nvSpPr>
          <p:cNvPr id="25605" name="Rectangle 2"/>
          <p:cNvSpPr>
            <a:spLocks noGrp="1" noChangeArrowheads="1"/>
          </p:cNvSpPr>
          <p:nvPr>
            <p:ph type="title"/>
          </p:nvPr>
        </p:nvSpPr>
        <p:spPr/>
        <p:txBody>
          <a:bodyPr/>
          <a:lstStyle/>
          <a:p>
            <a:r>
              <a:rPr lang="zh-CN" altLang="en-US">
                <a:latin typeface="Times New Roman" panose="02020603050405020304" pitchFamily="18" charset="0"/>
              </a:rPr>
              <a:t>示例─电</a:t>
            </a:r>
            <a:r>
              <a:rPr lang="zh-CN" altLang="en-US"/>
              <a:t>压力锅电路板</a:t>
            </a:r>
            <a:r>
              <a:rPr lang="en-US" altLang="zh-CN">
                <a:latin typeface="宋体" panose="02010600030101010101" pitchFamily="2" charset="-122"/>
              </a:rPr>
              <a:t>(1)</a:t>
            </a:r>
          </a:p>
        </p:txBody>
      </p:sp>
      <p:pic>
        <p:nvPicPr>
          <p:cNvPr id="2560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2349500"/>
            <a:ext cx="3033713" cy="298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7" name="Rectangle 4"/>
          <p:cNvSpPr>
            <a:spLocks noChangeArrowheads="1"/>
          </p:cNvSpPr>
          <p:nvPr/>
        </p:nvSpPr>
        <p:spPr bwMode="auto">
          <a:xfrm>
            <a:off x="5921375" y="5894388"/>
            <a:ext cx="1098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b="0"/>
              <a:t>控制板</a:t>
            </a:r>
          </a:p>
        </p:txBody>
      </p:sp>
      <p:pic>
        <p:nvPicPr>
          <p:cNvPr id="256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398588"/>
            <a:ext cx="5305425" cy="451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AC0CC6C9-1C6A-415F-930B-DCC89934FA62}"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26627"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6628"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D403225-973D-403F-983C-79BD64107C54}" type="slidenum">
              <a:rPr lang="en-US" altLang="zh-CN" sz="1800" b="0" smtClean="0">
                <a:solidFill>
                  <a:srgbClr val="B2B2B2"/>
                </a:solidFill>
              </a:rPr>
              <a:pPr>
                <a:spcAft>
                  <a:spcPct val="0"/>
                </a:spcAft>
                <a:buFontTx/>
                <a:buNone/>
              </a:pPr>
              <a:t>15</a:t>
            </a:fld>
            <a:endParaRPr lang="en-US" altLang="zh-CN" sz="1800" b="0">
              <a:solidFill>
                <a:srgbClr val="B2B2B2"/>
              </a:solidFill>
            </a:endParaRPr>
          </a:p>
        </p:txBody>
      </p:sp>
      <p:sp>
        <p:nvSpPr>
          <p:cNvPr id="26629" name="Rectangle 2"/>
          <p:cNvSpPr>
            <a:spLocks noGrp="1" noChangeArrowheads="1"/>
          </p:cNvSpPr>
          <p:nvPr>
            <p:ph type="title"/>
          </p:nvPr>
        </p:nvSpPr>
        <p:spPr/>
        <p:txBody>
          <a:bodyPr/>
          <a:lstStyle/>
          <a:p>
            <a:r>
              <a:rPr lang="zh-CN" altLang="en-US">
                <a:latin typeface="Times New Roman" panose="02020603050405020304" pitchFamily="18" charset="0"/>
              </a:rPr>
              <a:t>示例─电</a:t>
            </a:r>
            <a:r>
              <a:rPr lang="zh-CN" altLang="en-US"/>
              <a:t>压力锅电路板</a:t>
            </a:r>
            <a:r>
              <a:rPr lang="en-US" altLang="zh-CN">
                <a:latin typeface="宋体" panose="02010600030101010101" pitchFamily="2" charset="-122"/>
              </a:rPr>
              <a:t>(2)</a:t>
            </a:r>
            <a:endParaRPr lang="zh-CN" altLang="en-US">
              <a:latin typeface="宋体" panose="02010600030101010101" pitchFamily="2" charset="-122"/>
            </a:endParaRPr>
          </a:p>
        </p:txBody>
      </p:sp>
      <p:pic>
        <p:nvPicPr>
          <p:cNvPr id="26630" name="Picture 3" descr="皇冠SJY60-100型电压力锅内部电路结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844675"/>
            <a:ext cx="5094287" cy="3816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3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781175"/>
            <a:ext cx="2857500" cy="409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2" name="Rectangle 5"/>
          <p:cNvSpPr>
            <a:spLocks noChangeArrowheads="1"/>
          </p:cNvSpPr>
          <p:nvPr/>
        </p:nvSpPr>
        <p:spPr bwMode="auto">
          <a:xfrm>
            <a:off x="6588125" y="5805488"/>
            <a:ext cx="14398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nchorCtr="1">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b="0"/>
              <a:t>电源板</a:t>
            </a:r>
          </a:p>
        </p:txBody>
      </p:sp>
      <p:sp>
        <p:nvSpPr>
          <p:cNvPr id="26633" name="Rectangle 6"/>
          <p:cNvSpPr>
            <a:spLocks noChangeArrowheads="1"/>
          </p:cNvSpPr>
          <p:nvPr/>
        </p:nvSpPr>
        <p:spPr bwMode="auto">
          <a:xfrm>
            <a:off x="2016125" y="5842000"/>
            <a:ext cx="2097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2400" b="0"/>
              <a:t>锅底内部结构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0EEBA667-F021-460F-AEC6-C04C751C38CD}"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28675"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8676"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55C7DE5-A258-41E7-99A8-9F476B6497F1}" type="slidenum">
              <a:rPr lang="en-US" altLang="zh-CN" sz="1800" b="0" smtClean="0">
                <a:solidFill>
                  <a:srgbClr val="B2B2B2"/>
                </a:solidFill>
              </a:rPr>
              <a:pPr>
                <a:spcAft>
                  <a:spcPct val="0"/>
                </a:spcAft>
                <a:buFontTx/>
                <a:buNone/>
              </a:pPr>
              <a:t>16</a:t>
            </a:fld>
            <a:endParaRPr lang="en-US" altLang="zh-CN" sz="1800" b="0">
              <a:solidFill>
                <a:srgbClr val="B2B2B2"/>
              </a:solidFill>
            </a:endParaRPr>
          </a:p>
        </p:txBody>
      </p:sp>
      <p:sp>
        <p:nvSpPr>
          <p:cNvPr id="28677" name="Rectangle 2"/>
          <p:cNvSpPr>
            <a:spLocks noGrp="1" noChangeArrowheads="1"/>
          </p:cNvSpPr>
          <p:nvPr>
            <p:ph type="title"/>
          </p:nvPr>
        </p:nvSpPr>
        <p:spPr/>
        <p:txBody>
          <a:bodyPr/>
          <a:lstStyle/>
          <a:p>
            <a:r>
              <a:rPr lang="zh-CN" altLang="en-US"/>
              <a:t>模拟电路与数字电路</a:t>
            </a:r>
          </a:p>
        </p:txBody>
      </p:sp>
      <p:sp>
        <p:nvSpPr>
          <p:cNvPr id="28678" name="Rectangle 3"/>
          <p:cNvSpPr>
            <a:spLocks noGrp="1" noChangeArrowheads="1"/>
          </p:cNvSpPr>
          <p:nvPr>
            <p:ph type="body" idx="1"/>
          </p:nvPr>
        </p:nvSpPr>
        <p:spPr>
          <a:xfrm>
            <a:off x="457200" y="1484313"/>
            <a:ext cx="8229600" cy="4897437"/>
          </a:xfrm>
        </p:spPr>
        <p:txBody>
          <a:bodyPr/>
          <a:lstStyle/>
          <a:p>
            <a:pPr>
              <a:lnSpc>
                <a:spcPct val="110000"/>
              </a:lnSpc>
            </a:pPr>
            <a:r>
              <a:rPr lang="zh-CN" altLang="en-US" sz="2800"/>
              <a:t>模拟电路</a:t>
            </a:r>
          </a:p>
          <a:p>
            <a:pPr lvl="1">
              <a:lnSpc>
                <a:spcPct val="110000"/>
              </a:lnSpc>
            </a:pPr>
            <a:r>
              <a:rPr lang="zh-CN" altLang="en-US" sz="2400"/>
              <a:t>处理在时间上和幅值上均是连续的</a:t>
            </a:r>
            <a:r>
              <a:rPr lang="zh-CN" altLang="en-US" sz="2400" b="1">
                <a:solidFill>
                  <a:srgbClr val="0000FF"/>
                </a:solidFill>
              </a:rPr>
              <a:t>模拟信号</a:t>
            </a:r>
          </a:p>
          <a:p>
            <a:pPr lvl="1">
              <a:lnSpc>
                <a:spcPct val="110000"/>
              </a:lnSpc>
            </a:pPr>
            <a:r>
              <a:rPr lang="zh-CN" altLang="en-US" sz="2400"/>
              <a:t>研究信号在处理过程中的波形变化</a:t>
            </a:r>
          </a:p>
          <a:p>
            <a:pPr lvl="1">
              <a:lnSpc>
                <a:spcPct val="110000"/>
              </a:lnSpc>
            </a:pPr>
            <a:r>
              <a:rPr lang="zh-CN" altLang="en-US" sz="2400"/>
              <a:t>功能有信号产生、放大、运算、滤波等</a:t>
            </a:r>
            <a:endParaRPr lang="zh-CN" altLang="en-US" sz="2400" b="1">
              <a:solidFill>
                <a:srgbClr val="0000FF"/>
              </a:solidFill>
            </a:endParaRPr>
          </a:p>
          <a:p>
            <a:pPr>
              <a:lnSpc>
                <a:spcPct val="110000"/>
              </a:lnSpc>
            </a:pPr>
            <a:r>
              <a:rPr lang="zh-CN" altLang="en-US" sz="2800"/>
              <a:t>数字电路</a:t>
            </a:r>
          </a:p>
          <a:p>
            <a:pPr lvl="1">
              <a:lnSpc>
                <a:spcPct val="110000"/>
              </a:lnSpc>
            </a:pPr>
            <a:r>
              <a:rPr lang="zh-CN" altLang="en-US" sz="2400"/>
              <a:t>处理在时间上和幅值上均是离散的</a:t>
            </a:r>
            <a:r>
              <a:rPr lang="zh-CN" altLang="en-US" sz="2400" b="1">
                <a:solidFill>
                  <a:srgbClr val="0000FF"/>
                </a:solidFill>
              </a:rPr>
              <a:t>数字信号</a:t>
            </a:r>
          </a:p>
          <a:p>
            <a:pPr lvl="1">
              <a:lnSpc>
                <a:spcPct val="110000"/>
              </a:lnSpc>
            </a:pPr>
            <a:r>
              <a:rPr lang="zh-CN" altLang="en-US" sz="2400"/>
              <a:t>研究电路输入和输出之间的逻辑关系</a:t>
            </a:r>
          </a:p>
          <a:p>
            <a:pPr lvl="1">
              <a:lnSpc>
                <a:spcPct val="110000"/>
              </a:lnSpc>
            </a:pPr>
            <a:r>
              <a:rPr lang="zh-CN" altLang="en-US" sz="2400"/>
              <a:t>按功能分为：</a:t>
            </a:r>
            <a:r>
              <a:rPr lang="zh-CN" altLang="en-US" sz="2400" b="1">
                <a:solidFill>
                  <a:srgbClr val="0000FF"/>
                </a:solidFill>
              </a:rPr>
              <a:t>组合逻辑电路</a:t>
            </a:r>
            <a:r>
              <a:rPr lang="zh-CN" altLang="en-US" sz="2400"/>
              <a:t>和</a:t>
            </a:r>
            <a:r>
              <a:rPr lang="zh-CN" altLang="en-US" sz="2400" b="1">
                <a:solidFill>
                  <a:srgbClr val="0000FF"/>
                </a:solidFill>
              </a:rPr>
              <a:t>时序逻辑电路</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2BF46EA-6B19-4300-901B-0D57E2422463}"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30723"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0724"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93E4936F-2FD3-4004-96BE-BAA856531A34}" type="slidenum">
              <a:rPr lang="en-US" altLang="zh-CN" sz="1800" b="0" smtClean="0">
                <a:solidFill>
                  <a:srgbClr val="B2B2B2"/>
                </a:solidFill>
              </a:rPr>
              <a:pPr>
                <a:spcAft>
                  <a:spcPct val="0"/>
                </a:spcAft>
                <a:buFontTx/>
                <a:buNone/>
              </a:pPr>
              <a:t>17</a:t>
            </a:fld>
            <a:endParaRPr lang="en-US" altLang="zh-CN" sz="1800" b="0">
              <a:solidFill>
                <a:srgbClr val="B2B2B2"/>
              </a:solidFill>
            </a:endParaRPr>
          </a:p>
        </p:txBody>
      </p:sp>
      <p:sp>
        <p:nvSpPr>
          <p:cNvPr id="30725" name="Rectangle 2"/>
          <p:cNvSpPr>
            <a:spLocks noGrp="1" noChangeArrowheads="1"/>
          </p:cNvSpPr>
          <p:nvPr>
            <p:ph type="title"/>
          </p:nvPr>
        </p:nvSpPr>
        <p:spPr/>
        <p:txBody>
          <a:bodyPr/>
          <a:lstStyle/>
          <a:p>
            <a:r>
              <a:rPr lang="zh-CN" altLang="en-US">
                <a:latin typeface="Times New Roman" panose="02020603050405020304" pitchFamily="18" charset="0"/>
              </a:rPr>
              <a:t>示例─</a:t>
            </a:r>
            <a:r>
              <a:rPr lang="zh-CN" altLang="en-US"/>
              <a:t>模拟信号与数字信号</a:t>
            </a:r>
          </a:p>
        </p:txBody>
      </p:sp>
      <p:pic>
        <p:nvPicPr>
          <p:cNvPr id="30726" name="Picture 3" descr="未命名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484313"/>
            <a:ext cx="3698875" cy="239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8996" name="Picture 4" descr="未命名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888" y="1484313"/>
            <a:ext cx="3698875" cy="240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8997" name="Picture 5" descr="未命名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041775"/>
            <a:ext cx="4068763" cy="239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9" name="Line 6"/>
          <p:cNvSpPr>
            <a:spLocks noChangeShapeType="1"/>
          </p:cNvSpPr>
          <p:nvPr/>
        </p:nvSpPr>
        <p:spPr bwMode="auto">
          <a:xfrm>
            <a:off x="709613" y="5737225"/>
            <a:ext cx="1090612"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0730" name="Line 7"/>
          <p:cNvSpPr>
            <a:spLocks noChangeShapeType="1"/>
          </p:cNvSpPr>
          <p:nvPr/>
        </p:nvSpPr>
        <p:spPr bwMode="auto">
          <a:xfrm>
            <a:off x="1800225" y="5270500"/>
            <a:ext cx="0" cy="466725"/>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0731" name="Line 8"/>
          <p:cNvSpPr>
            <a:spLocks noChangeShapeType="1"/>
          </p:cNvSpPr>
          <p:nvPr/>
        </p:nvSpPr>
        <p:spPr bwMode="auto">
          <a:xfrm>
            <a:off x="2339975" y="5738813"/>
            <a:ext cx="1069975"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0732" name="Line 9"/>
          <p:cNvSpPr>
            <a:spLocks noChangeShapeType="1"/>
          </p:cNvSpPr>
          <p:nvPr/>
        </p:nvSpPr>
        <p:spPr bwMode="auto">
          <a:xfrm>
            <a:off x="3409950" y="5270500"/>
            <a:ext cx="0" cy="466725"/>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0733" name="Line 10"/>
          <p:cNvSpPr>
            <a:spLocks noChangeShapeType="1"/>
          </p:cNvSpPr>
          <p:nvPr/>
        </p:nvSpPr>
        <p:spPr bwMode="auto">
          <a:xfrm>
            <a:off x="3409950" y="5270500"/>
            <a:ext cx="53975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0734" name="Rectangle 11"/>
          <p:cNvSpPr>
            <a:spLocks noChangeArrowheads="1"/>
          </p:cNvSpPr>
          <p:nvPr/>
        </p:nvSpPr>
        <p:spPr bwMode="auto">
          <a:xfrm>
            <a:off x="1581150" y="3933825"/>
            <a:ext cx="17303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solidFill>
                  <a:schemeClr val="tx2"/>
                </a:solidFill>
              </a:rPr>
              <a:t>模拟信号</a:t>
            </a:r>
          </a:p>
        </p:txBody>
      </p:sp>
      <p:sp>
        <p:nvSpPr>
          <p:cNvPr id="30735" name="Rectangle 12"/>
          <p:cNvSpPr>
            <a:spLocks noChangeArrowheads="1"/>
          </p:cNvSpPr>
          <p:nvPr/>
        </p:nvSpPr>
        <p:spPr bwMode="auto">
          <a:xfrm>
            <a:off x="1581150" y="5810250"/>
            <a:ext cx="16954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solidFill>
                  <a:schemeClr val="tx2"/>
                </a:solidFill>
              </a:rPr>
              <a:t>数字信号</a:t>
            </a:r>
          </a:p>
        </p:txBody>
      </p:sp>
      <p:sp>
        <p:nvSpPr>
          <p:cNvPr id="469005" name="AutoShape 13"/>
          <p:cNvSpPr>
            <a:spLocks noChangeArrowheads="1"/>
          </p:cNvSpPr>
          <p:nvPr/>
        </p:nvSpPr>
        <p:spPr bwMode="auto">
          <a:xfrm>
            <a:off x="7164388" y="1484313"/>
            <a:ext cx="1368425" cy="828675"/>
          </a:xfrm>
          <a:prstGeom prst="cloudCallout">
            <a:avLst>
              <a:gd name="adj1" fmla="val -52551"/>
              <a:gd name="adj2" fmla="val 57662"/>
            </a:avLst>
          </a:prstGeom>
          <a:solidFill>
            <a:srgbClr val="FFFF99"/>
          </a:solidFill>
          <a:ln w="9525">
            <a:solidFill>
              <a:schemeClr val="tx1"/>
            </a:solidFill>
            <a:round/>
            <a:headEnd/>
            <a:tailEnd/>
          </a:ln>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solidFill>
                  <a:srgbClr val="0066FF"/>
                </a:solidFill>
              </a:rPr>
              <a:t>取样</a:t>
            </a:r>
          </a:p>
        </p:txBody>
      </p:sp>
      <p:sp>
        <p:nvSpPr>
          <p:cNvPr id="469006" name="AutoShape 14"/>
          <p:cNvSpPr>
            <a:spLocks noChangeArrowheads="1"/>
          </p:cNvSpPr>
          <p:nvPr/>
        </p:nvSpPr>
        <p:spPr bwMode="auto">
          <a:xfrm>
            <a:off x="7200900" y="4076700"/>
            <a:ext cx="1368425" cy="828675"/>
          </a:xfrm>
          <a:prstGeom prst="cloudCallout">
            <a:avLst>
              <a:gd name="adj1" fmla="val -52551"/>
              <a:gd name="adj2" fmla="val 57662"/>
            </a:avLst>
          </a:prstGeom>
          <a:solidFill>
            <a:srgbClr val="FFFF99"/>
          </a:solidFill>
          <a:ln w="9525">
            <a:solidFill>
              <a:schemeClr val="tx1"/>
            </a:solidFill>
            <a:round/>
            <a:headEnd/>
            <a:tailEnd/>
          </a:ln>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solidFill>
                  <a:srgbClr val="0066FF"/>
                </a:solidFill>
              </a:rPr>
              <a:t>量化</a:t>
            </a:r>
          </a:p>
        </p:txBody>
      </p:sp>
      <p:sp>
        <p:nvSpPr>
          <p:cNvPr id="469007" name="AutoShape 15"/>
          <p:cNvSpPr>
            <a:spLocks noChangeArrowheads="1"/>
          </p:cNvSpPr>
          <p:nvPr/>
        </p:nvSpPr>
        <p:spPr bwMode="auto">
          <a:xfrm>
            <a:off x="3816350" y="3787775"/>
            <a:ext cx="1368425" cy="828675"/>
          </a:xfrm>
          <a:prstGeom prst="cloudCallout">
            <a:avLst>
              <a:gd name="adj1" fmla="val 26218"/>
              <a:gd name="adj2" fmla="val 79884"/>
            </a:avLst>
          </a:prstGeom>
          <a:solidFill>
            <a:srgbClr val="FFFF99"/>
          </a:solidFill>
          <a:ln w="9525">
            <a:solidFill>
              <a:schemeClr val="tx1"/>
            </a:solidFill>
            <a:round/>
            <a:headEnd/>
            <a:tailEnd/>
          </a:ln>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solidFill>
                  <a:srgbClr val="0066FF"/>
                </a:solidFill>
              </a:rPr>
              <a:t>编码</a:t>
            </a:r>
          </a:p>
        </p:txBody>
      </p:sp>
      <p:grpSp>
        <p:nvGrpSpPr>
          <p:cNvPr id="2" name="Group 16"/>
          <p:cNvGrpSpPr>
            <a:grpSpLocks/>
          </p:cNvGrpSpPr>
          <p:nvPr/>
        </p:nvGrpSpPr>
        <p:grpSpPr bwMode="auto">
          <a:xfrm>
            <a:off x="6804025" y="5084763"/>
            <a:ext cx="458788" cy="1008062"/>
            <a:chOff x="4286" y="3203"/>
            <a:chExt cx="289" cy="635"/>
          </a:xfrm>
        </p:grpSpPr>
        <p:sp>
          <p:nvSpPr>
            <p:cNvPr id="30758" name="Line 17"/>
            <p:cNvSpPr>
              <a:spLocks noChangeShapeType="1"/>
            </p:cNvSpPr>
            <p:nvPr/>
          </p:nvSpPr>
          <p:spPr bwMode="auto">
            <a:xfrm>
              <a:off x="4377" y="3838"/>
              <a:ext cx="1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59" name="Line 18"/>
            <p:cNvSpPr>
              <a:spLocks noChangeShapeType="1"/>
            </p:cNvSpPr>
            <p:nvPr/>
          </p:nvSpPr>
          <p:spPr bwMode="auto">
            <a:xfrm>
              <a:off x="4377" y="3793"/>
              <a:ext cx="1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60" name="Line 19"/>
            <p:cNvSpPr>
              <a:spLocks noChangeShapeType="1"/>
            </p:cNvSpPr>
            <p:nvPr/>
          </p:nvSpPr>
          <p:spPr bwMode="auto">
            <a:xfrm>
              <a:off x="4377" y="3748"/>
              <a:ext cx="1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61" name="Line 20"/>
            <p:cNvSpPr>
              <a:spLocks noChangeShapeType="1"/>
            </p:cNvSpPr>
            <p:nvPr/>
          </p:nvSpPr>
          <p:spPr bwMode="auto">
            <a:xfrm>
              <a:off x="4377" y="3703"/>
              <a:ext cx="1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62" name="Line 21"/>
            <p:cNvSpPr>
              <a:spLocks noChangeShapeType="1"/>
            </p:cNvSpPr>
            <p:nvPr/>
          </p:nvSpPr>
          <p:spPr bwMode="auto">
            <a:xfrm>
              <a:off x="4377" y="3338"/>
              <a:ext cx="1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63" name="Line 22"/>
            <p:cNvSpPr>
              <a:spLocks noChangeShapeType="1"/>
            </p:cNvSpPr>
            <p:nvPr/>
          </p:nvSpPr>
          <p:spPr bwMode="auto">
            <a:xfrm>
              <a:off x="4377" y="3293"/>
              <a:ext cx="1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64" name="Line 23"/>
            <p:cNvSpPr>
              <a:spLocks noChangeShapeType="1"/>
            </p:cNvSpPr>
            <p:nvPr/>
          </p:nvSpPr>
          <p:spPr bwMode="auto">
            <a:xfrm>
              <a:off x="4377" y="3248"/>
              <a:ext cx="1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65" name="Line 24"/>
            <p:cNvSpPr>
              <a:spLocks noChangeShapeType="1"/>
            </p:cNvSpPr>
            <p:nvPr/>
          </p:nvSpPr>
          <p:spPr bwMode="auto">
            <a:xfrm>
              <a:off x="4377" y="3203"/>
              <a:ext cx="1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66" name="Text Box 25"/>
            <p:cNvSpPr txBox="1">
              <a:spLocks noChangeArrowheads="1"/>
            </p:cNvSpPr>
            <p:nvPr/>
          </p:nvSpPr>
          <p:spPr bwMode="auto">
            <a:xfrm>
              <a:off x="4286" y="3362"/>
              <a:ext cx="289" cy="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1800" b="0"/>
                <a:t>......</a:t>
              </a:r>
            </a:p>
          </p:txBody>
        </p:sp>
      </p:grpSp>
      <p:grpSp>
        <p:nvGrpSpPr>
          <p:cNvPr id="3" name="Group 26"/>
          <p:cNvGrpSpPr>
            <a:grpSpLocks/>
          </p:cNvGrpSpPr>
          <p:nvPr/>
        </p:nvGrpSpPr>
        <p:grpSpPr bwMode="auto">
          <a:xfrm>
            <a:off x="709613" y="4724400"/>
            <a:ext cx="3240087" cy="474663"/>
            <a:chOff x="447" y="2972"/>
            <a:chExt cx="2041" cy="299"/>
          </a:xfrm>
        </p:grpSpPr>
        <p:sp>
          <p:nvSpPr>
            <p:cNvPr id="30744" name="Text Box 27"/>
            <p:cNvSpPr txBox="1">
              <a:spLocks noChangeArrowheads="1"/>
            </p:cNvSpPr>
            <p:nvPr/>
          </p:nvSpPr>
          <p:spPr bwMode="auto">
            <a:xfrm>
              <a:off x="1876" y="2972"/>
              <a:ext cx="21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0</a:t>
              </a:r>
            </a:p>
          </p:txBody>
        </p:sp>
        <p:sp>
          <p:nvSpPr>
            <p:cNvPr id="30745" name="Text Box 28"/>
            <p:cNvSpPr txBox="1">
              <a:spLocks noChangeArrowheads="1"/>
            </p:cNvSpPr>
            <p:nvPr/>
          </p:nvSpPr>
          <p:spPr bwMode="auto">
            <a:xfrm>
              <a:off x="2216" y="2972"/>
              <a:ext cx="21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1</a:t>
              </a:r>
            </a:p>
          </p:txBody>
        </p:sp>
        <p:sp>
          <p:nvSpPr>
            <p:cNvPr id="30746" name="Text Box 29"/>
            <p:cNvSpPr txBox="1">
              <a:spLocks noChangeArrowheads="1"/>
            </p:cNvSpPr>
            <p:nvPr/>
          </p:nvSpPr>
          <p:spPr bwMode="auto">
            <a:xfrm>
              <a:off x="1195" y="2972"/>
              <a:ext cx="21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1</a:t>
              </a:r>
            </a:p>
          </p:txBody>
        </p:sp>
        <p:sp>
          <p:nvSpPr>
            <p:cNvPr id="30747" name="Text Box 30"/>
            <p:cNvSpPr txBox="1">
              <a:spLocks noChangeArrowheads="1"/>
            </p:cNvSpPr>
            <p:nvPr/>
          </p:nvSpPr>
          <p:spPr bwMode="auto">
            <a:xfrm>
              <a:off x="855" y="2972"/>
              <a:ext cx="21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0</a:t>
              </a:r>
            </a:p>
          </p:txBody>
        </p:sp>
        <p:sp>
          <p:nvSpPr>
            <p:cNvPr id="30748" name="Text Box 31"/>
            <p:cNvSpPr txBox="1">
              <a:spLocks noChangeArrowheads="1"/>
            </p:cNvSpPr>
            <p:nvPr/>
          </p:nvSpPr>
          <p:spPr bwMode="auto">
            <a:xfrm>
              <a:off x="515" y="2972"/>
              <a:ext cx="21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0</a:t>
              </a:r>
            </a:p>
          </p:txBody>
        </p:sp>
        <p:sp>
          <p:nvSpPr>
            <p:cNvPr id="30749" name="Text Box 32"/>
            <p:cNvSpPr txBox="1">
              <a:spLocks noChangeArrowheads="1"/>
            </p:cNvSpPr>
            <p:nvPr/>
          </p:nvSpPr>
          <p:spPr bwMode="auto">
            <a:xfrm>
              <a:off x="1535" y="2972"/>
              <a:ext cx="21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0</a:t>
              </a:r>
            </a:p>
          </p:txBody>
        </p:sp>
        <p:grpSp>
          <p:nvGrpSpPr>
            <p:cNvPr id="30750" name="Group 33"/>
            <p:cNvGrpSpPr>
              <a:grpSpLocks/>
            </p:cNvGrpSpPr>
            <p:nvPr/>
          </p:nvGrpSpPr>
          <p:grpSpPr bwMode="auto">
            <a:xfrm>
              <a:off x="447" y="3039"/>
              <a:ext cx="2041" cy="232"/>
              <a:chOff x="272" y="3140"/>
              <a:chExt cx="2041" cy="159"/>
            </a:xfrm>
          </p:grpSpPr>
          <p:sp>
            <p:nvSpPr>
              <p:cNvPr id="30751" name="Line 34"/>
              <p:cNvSpPr>
                <a:spLocks noChangeShapeType="1"/>
              </p:cNvSpPr>
              <p:nvPr/>
            </p:nvSpPr>
            <p:spPr bwMode="auto">
              <a:xfrm>
                <a:off x="272" y="3140"/>
                <a:ext cx="0" cy="159"/>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52" name="Line 35"/>
              <p:cNvSpPr>
                <a:spLocks noChangeShapeType="1"/>
              </p:cNvSpPr>
              <p:nvPr/>
            </p:nvSpPr>
            <p:spPr bwMode="auto">
              <a:xfrm>
                <a:off x="612" y="3140"/>
                <a:ext cx="0" cy="159"/>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53" name="Line 36"/>
              <p:cNvSpPr>
                <a:spLocks noChangeShapeType="1"/>
              </p:cNvSpPr>
              <p:nvPr/>
            </p:nvSpPr>
            <p:spPr bwMode="auto">
              <a:xfrm>
                <a:off x="952" y="3140"/>
                <a:ext cx="0" cy="159"/>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54" name="Line 37"/>
              <p:cNvSpPr>
                <a:spLocks noChangeShapeType="1"/>
              </p:cNvSpPr>
              <p:nvPr/>
            </p:nvSpPr>
            <p:spPr bwMode="auto">
              <a:xfrm>
                <a:off x="1292" y="3140"/>
                <a:ext cx="0" cy="159"/>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55" name="Line 38"/>
              <p:cNvSpPr>
                <a:spLocks noChangeShapeType="1"/>
              </p:cNvSpPr>
              <p:nvPr/>
            </p:nvSpPr>
            <p:spPr bwMode="auto">
              <a:xfrm>
                <a:off x="1633" y="3140"/>
                <a:ext cx="0" cy="159"/>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56" name="Line 39"/>
              <p:cNvSpPr>
                <a:spLocks noChangeShapeType="1"/>
              </p:cNvSpPr>
              <p:nvPr/>
            </p:nvSpPr>
            <p:spPr bwMode="auto">
              <a:xfrm>
                <a:off x="1973" y="3140"/>
                <a:ext cx="0" cy="159"/>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757" name="Line 40"/>
              <p:cNvSpPr>
                <a:spLocks noChangeShapeType="1"/>
              </p:cNvSpPr>
              <p:nvPr/>
            </p:nvSpPr>
            <p:spPr bwMode="auto">
              <a:xfrm>
                <a:off x="2313" y="3140"/>
                <a:ext cx="0" cy="159"/>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sp>
        <p:nvSpPr>
          <p:cNvPr id="469033" name="Rectangle 41"/>
          <p:cNvSpPr>
            <a:spLocks noChangeArrowheads="1"/>
          </p:cNvSpPr>
          <p:nvPr/>
        </p:nvSpPr>
        <p:spPr bwMode="auto">
          <a:xfrm>
            <a:off x="4535488" y="5337175"/>
            <a:ext cx="649287" cy="252413"/>
          </a:xfrm>
          <a:prstGeom prst="rect">
            <a:avLst/>
          </a:prstGeom>
          <a:noFill/>
          <a:ln w="28575">
            <a:solidFill>
              <a:srgbClr val="0066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30742" name="Line 42"/>
          <p:cNvSpPr>
            <a:spLocks noChangeShapeType="1"/>
          </p:cNvSpPr>
          <p:nvPr/>
        </p:nvSpPr>
        <p:spPr bwMode="auto">
          <a:xfrm>
            <a:off x="2339975" y="5270500"/>
            <a:ext cx="0" cy="466725"/>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0743" name="Line 43"/>
          <p:cNvSpPr>
            <a:spLocks noChangeShapeType="1"/>
          </p:cNvSpPr>
          <p:nvPr/>
        </p:nvSpPr>
        <p:spPr bwMode="auto">
          <a:xfrm>
            <a:off x="1800225" y="5270500"/>
            <a:ext cx="530225"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8996"/>
                                        </p:tgtEl>
                                        <p:attrNameLst>
                                          <p:attrName>style.visibility</p:attrName>
                                        </p:attrNameLst>
                                      </p:cBhvr>
                                      <p:to>
                                        <p:strVal val="visible"/>
                                      </p:to>
                                    </p:set>
                                    <p:animEffect transition="in" filter="blinds(horizontal)">
                                      <p:cBhvr>
                                        <p:cTn id="7" dur="500"/>
                                        <p:tgtEl>
                                          <p:spTgt spid="46899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6900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46899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6900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6900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6903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05" grpId="0" animBg="1"/>
      <p:bldP spid="469006" grpId="0" animBg="1"/>
      <p:bldP spid="469007" grpId="0" animBg="1"/>
      <p:bldP spid="4690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kumimoji="1" lang="zh-CN" altLang="en-US">
                <a:solidFill>
                  <a:schemeClr val="tx1"/>
                </a:solidFill>
                <a:latin typeface="楷体_GB2312" pitchFamily="49" charset="-122"/>
                <a:ea typeface="楷体_GB2312" pitchFamily="49" charset="-122"/>
              </a:rPr>
              <a:t>数字波形的两种类型</a:t>
            </a:r>
            <a:endParaRPr lang="zh-CN" altLang="en-US">
              <a:solidFill>
                <a:schemeClr val="tx1"/>
              </a:solidFill>
            </a:endParaRPr>
          </a:p>
        </p:txBody>
      </p:sp>
      <p:sp>
        <p:nvSpPr>
          <p:cNvPr id="32771"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678554F6-AE93-4CF2-810A-2A6F5A1BCF78}"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32772"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2773"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76F1A1C-0FC4-453D-BF76-63365D5E5941}" type="slidenum">
              <a:rPr lang="en-US" altLang="zh-CN" sz="1800" b="0" smtClean="0">
                <a:solidFill>
                  <a:srgbClr val="B2B2B2"/>
                </a:solidFill>
              </a:rPr>
              <a:pPr>
                <a:spcAft>
                  <a:spcPct val="0"/>
                </a:spcAft>
                <a:buFontTx/>
                <a:buNone/>
              </a:pPr>
              <a:t>18</a:t>
            </a:fld>
            <a:endParaRPr lang="en-US" altLang="zh-CN" sz="1800" b="0">
              <a:solidFill>
                <a:srgbClr val="B2B2B2"/>
              </a:solidFill>
            </a:endParaRPr>
          </a:p>
        </p:txBody>
      </p:sp>
      <p:graphicFrame>
        <p:nvGraphicFramePr>
          <p:cNvPr id="32774" name="Object 4"/>
          <p:cNvGraphicFramePr>
            <a:graphicFrameLocks noChangeAspect="1"/>
          </p:cNvGraphicFramePr>
          <p:nvPr/>
        </p:nvGraphicFramePr>
        <p:xfrm>
          <a:off x="98425" y="2011363"/>
          <a:ext cx="8928100" cy="3332162"/>
        </p:xfrm>
        <a:graphic>
          <a:graphicData uri="http://schemas.openxmlformats.org/presentationml/2006/ole">
            <mc:AlternateContent xmlns:mc="http://schemas.openxmlformats.org/markup-compatibility/2006">
              <mc:Choice xmlns:v="urn:schemas-microsoft-com:vml" Requires="v">
                <p:oleObj spid="_x0000_s32846" name="Image" r:id="rId3" imgW="29114286" imgH="10866667" progId="Photoshop.Image.8">
                  <p:embed/>
                </p:oleObj>
              </mc:Choice>
              <mc:Fallback>
                <p:oleObj name="Image" r:id="rId3" imgW="29114286" imgH="10866667" progId="Photoshop.Imag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5" y="2011363"/>
                        <a:ext cx="8928100" cy="3332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88900" cmpd="tri" algn="ctr">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AutoShape 5"/>
          <p:cNvSpPr>
            <a:spLocks noChangeArrowheads="1"/>
          </p:cNvSpPr>
          <p:nvPr/>
        </p:nvSpPr>
        <p:spPr bwMode="auto">
          <a:xfrm>
            <a:off x="4491038" y="1836738"/>
            <a:ext cx="1328737" cy="431800"/>
          </a:xfrm>
          <a:prstGeom prst="wedgeRoundRectCallout">
            <a:avLst>
              <a:gd name="adj1" fmla="val 42426"/>
              <a:gd name="adj2" fmla="val 218630"/>
              <a:gd name="adj3" fmla="val 16667"/>
            </a:avLst>
          </a:prstGeom>
          <a:noFill/>
          <a:ln w="19050">
            <a:solidFill>
              <a:srgbClr val="FF00FF"/>
            </a:solidFill>
            <a:miter lim="800000"/>
            <a:headEnd/>
            <a:tailEnd/>
          </a:ln>
          <a:extLst>
            <a:ext uri="{909E8E84-426E-40dd-AFC4-6F175D3DCCD1}">
              <a14:hiddenFill xmlns="" xmlns:a14="http://schemas.microsoft.com/office/drawing/2010/main">
                <a:solidFill>
                  <a:srgbClr val="FFFFFF"/>
                </a:solidFill>
              </a14:hiddenFill>
            </a:ext>
          </a:extLst>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kumimoji="1" lang="zh-CN" altLang="en-US" sz="2400" b="0">
                <a:solidFill>
                  <a:srgbClr val="040468"/>
                </a:solidFill>
                <a:latin typeface="楷体_GB2312" pitchFamily="49" charset="-122"/>
                <a:ea typeface="楷体_GB2312" pitchFamily="49" charset="-122"/>
              </a:rPr>
              <a:t>高电平</a:t>
            </a:r>
          </a:p>
        </p:txBody>
      </p:sp>
      <p:sp>
        <p:nvSpPr>
          <p:cNvPr id="25" name="AutoShape 6"/>
          <p:cNvSpPr>
            <a:spLocks noChangeArrowheads="1"/>
          </p:cNvSpPr>
          <p:nvPr/>
        </p:nvSpPr>
        <p:spPr bwMode="auto">
          <a:xfrm>
            <a:off x="6753225" y="1873250"/>
            <a:ext cx="1373188" cy="465138"/>
          </a:xfrm>
          <a:prstGeom prst="wedgeRoundRectCallout">
            <a:avLst>
              <a:gd name="adj1" fmla="val -76588"/>
              <a:gd name="adj2" fmla="val 285171"/>
              <a:gd name="adj3" fmla="val 16667"/>
            </a:avLst>
          </a:prstGeom>
          <a:noFill/>
          <a:ln w="19050">
            <a:solidFill>
              <a:srgbClr val="FF00FF"/>
            </a:solidFill>
            <a:miter lim="800000"/>
            <a:headEnd/>
            <a:tailEnd/>
          </a:ln>
          <a:extLst>
            <a:ext uri="{909E8E84-426E-40dd-AFC4-6F175D3DCCD1}">
              <a14:hiddenFill xmlns="" xmlns:a14="http://schemas.microsoft.com/office/drawing/2010/main">
                <a:solidFill>
                  <a:srgbClr val="FFFFFF"/>
                </a:solidFill>
              </a14:hiddenFill>
            </a:ext>
          </a:extLst>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kumimoji="1" lang="zh-CN" altLang="en-US" sz="2400" b="0">
                <a:solidFill>
                  <a:srgbClr val="040468"/>
                </a:solidFill>
                <a:latin typeface="楷体_GB2312" pitchFamily="49" charset="-122"/>
                <a:ea typeface="楷体_GB2312" pitchFamily="49" charset="-122"/>
              </a:rPr>
              <a:t>低电平</a:t>
            </a:r>
          </a:p>
        </p:txBody>
      </p:sp>
      <p:sp>
        <p:nvSpPr>
          <p:cNvPr id="26" name="AutoShape 7"/>
          <p:cNvSpPr>
            <a:spLocks noChangeArrowheads="1"/>
          </p:cNvSpPr>
          <p:nvPr/>
        </p:nvSpPr>
        <p:spPr bwMode="auto">
          <a:xfrm>
            <a:off x="5438775" y="5086350"/>
            <a:ext cx="1208088" cy="452438"/>
          </a:xfrm>
          <a:prstGeom prst="wedgeRoundRectCallout">
            <a:avLst>
              <a:gd name="adj1" fmla="val -46083"/>
              <a:gd name="adj2" fmla="val -184389"/>
              <a:gd name="adj3" fmla="val 16667"/>
            </a:avLst>
          </a:prstGeom>
          <a:noFill/>
          <a:ln w="19050">
            <a:solidFill>
              <a:srgbClr val="FF00FF"/>
            </a:solidFill>
            <a:miter lim="800000"/>
            <a:headEnd/>
            <a:tailEnd/>
          </a:ln>
          <a:extLst>
            <a:ext uri="{909E8E84-426E-40dd-AFC4-6F175D3DCCD1}">
              <a14:hiddenFill xmlns="" xmlns:a14="http://schemas.microsoft.com/office/drawing/2010/main">
                <a:solidFill>
                  <a:srgbClr val="FFFFFF"/>
                </a:solidFill>
              </a14:hiddenFill>
            </a:ext>
          </a:extLst>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kumimoji="1" lang="zh-CN" altLang="en-US" sz="2400" b="0">
                <a:solidFill>
                  <a:srgbClr val="040468"/>
                </a:solidFill>
                <a:latin typeface="楷体_GB2312" pitchFamily="49" charset="-122"/>
                <a:ea typeface="楷体_GB2312" pitchFamily="49" charset="-122"/>
              </a:rPr>
              <a:t>有脉冲</a:t>
            </a:r>
          </a:p>
          <a:p>
            <a:pPr eaLnBrk="1" hangingPunct="1">
              <a:spcBef>
                <a:spcPct val="50000"/>
              </a:spcBef>
              <a:spcAft>
                <a:spcPct val="0"/>
              </a:spcAft>
              <a:buFontTx/>
              <a:buNone/>
            </a:pPr>
            <a:endParaRPr kumimoji="1" lang="en-US" altLang="zh-CN" sz="2400" b="0">
              <a:solidFill>
                <a:srgbClr val="040468"/>
              </a:solidFill>
              <a:latin typeface="楷体_GB2312" pitchFamily="49" charset="-122"/>
              <a:ea typeface="楷体_GB2312" pitchFamily="49" charset="-122"/>
            </a:endParaRPr>
          </a:p>
        </p:txBody>
      </p:sp>
      <p:sp>
        <p:nvSpPr>
          <p:cNvPr id="27" name="Rectangle 8"/>
          <p:cNvSpPr>
            <a:spLocks noChangeArrowheads="1"/>
          </p:cNvSpPr>
          <p:nvPr/>
        </p:nvSpPr>
        <p:spPr bwMode="auto">
          <a:xfrm>
            <a:off x="847725" y="1304925"/>
            <a:ext cx="18002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800" b="0">
                <a:latin typeface="楷体_GB2312" pitchFamily="49" charset="-122"/>
                <a:ea typeface="楷体_GB2312" pitchFamily="49" charset="-122"/>
              </a:rPr>
              <a:t>*</a:t>
            </a:r>
            <a:r>
              <a:rPr kumimoji="1" lang="zh-CN" altLang="en-US" sz="2800" b="0">
                <a:latin typeface="楷体_GB2312" pitchFamily="49" charset="-122"/>
                <a:ea typeface="楷体_GB2312" pitchFamily="49" charset="-122"/>
              </a:rPr>
              <a:t>非归零型</a:t>
            </a:r>
          </a:p>
        </p:txBody>
      </p:sp>
      <p:sp>
        <p:nvSpPr>
          <p:cNvPr id="28" name="Rectangle 9"/>
          <p:cNvSpPr>
            <a:spLocks noChangeArrowheads="1"/>
          </p:cNvSpPr>
          <p:nvPr/>
        </p:nvSpPr>
        <p:spPr bwMode="auto">
          <a:xfrm>
            <a:off x="2987675" y="1311275"/>
            <a:ext cx="144145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800" b="0">
                <a:latin typeface="楷体_GB2312" pitchFamily="49" charset="-122"/>
                <a:ea typeface="楷体_GB2312" pitchFamily="49" charset="-122"/>
              </a:rPr>
              <a:t>*</a:t>
            </a:r>
            <a:r>
              <a:rPr kumimoji="1" lang="zh-CN" altLang="en-US" sz="2800" b="0">
                <a:latin typeface="楷体_GB2312" pitchFamily="49" charset="-122"/>
                <a:ea typeface="楷体_GB2312" pitchFamily="49" charset="-122"/>
              </a:rPr>
              <a:t>归零型</a:t>
            </a:r>
          </a:p>
        </p:txBody>
      </p:sp>
      <p:sp>
        <p:nvSpPr>
          <p:cNvPr id="29" name="Rectangle 10"/>
          <p:cNvSpPr>
            <a:spLocks noChangeArrowheads="1"/>
          </p:cNvSpPr>
          <p:nvPr/>
        </p:nvSpPr>
        <p:spPr bwMode="auto">
          <a:xfrm>
            <a:off x="811213" y="5719763"/>
            <a:ext cx="70072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zh-CN" altLang="en-US" sz="2800">
                <a:latin typeface="楷体_GB2312" pitchFamily="49" charset="-122"/>
                <a:ea typeface="楷体_GB2312" pitchFamily="49" charset="-122"/>
              </a:rPr>
              <a:t>比特率：数据速率，每秒钟转输数据的位数</a:t>
            </a:r>
          </a:p>
        </p:txBody>
      </p:sp>
      <p:sp>
        <p:nvSpPr>
          <p:cNvPr id="30" name="AutoShape 11"/>
          <p:cNvSpPr>
            <a:spLocks noChangeArrowheads="1"/>
          </p:cNvSpPr>
          <p:nvPr/>
        </p:nvSpPr>
        <p:spPr bwMode="auto">
          <a:xfrm>
            <a:off x="6972300" y="5086350"/>
            <a:ext cx="1208088" cy="474663"/>
          </a:xfrm>
          <a:prstGeom prst="wedgeRoundRectCallout">
            <a:avLst>
              <a:gd name="adj1" fmla="val -92630"/>
              <a:gd name="adj2" fmla="val -164167"/>
              <a:gd name="adj3" fmla="val 16667"/>
            </a:avLst>
          </a:prstGeom>
          <a:noFill/>
          <a:ln w="19050">
            <a:solidFill>
              <a:srgbClr val="FF00FF"/>
            </a:solidFill>
            <a:miter lim="800000"/>
            <a:headEnd/>
            <a:tailEnd/>
          </a:ln>
          <a:extLst>
            <a:ext uri="{909E8E84-426E-40dd-AFC4-6F175D3DCCD1}">
              <a14:hiddenFill xmlns="" xmlns:a14="http://schemas.microsoft.com/office/drawing/2010/main">
                <a:solidFill>
                  <a:srgbClr val="FFFFFF"/>
                </a:solidFill>
              </a14:hiddenFill>
            </a:ext>
          </a:extLst>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kumimoji="1" lang="zh-CN" altLang="en-US" sz="2400" b="0">
                <a:solidFill>
                  <a:srgbClr val="040468"/>
                </a:solidFill>
                <a:latin typeface="楷体_GB2312" pitchFamily="49" charset="-122"/>
                <a:ea typeface="楷体_GB2312" pitchFamily="49" charset="-122"/>
              </a:rPr>
              <a:t>无脉冲</a:t>
            </a:r>
          </a:p>
          <a:p>
            <a:pPr eaLnBrk="1" hangingPunct="1">
              <a:spcBef>
                <a:spcPct val="50000"/>
              </a:spcBef>
              <a:spcAft>
                <a:spcPct val="0"/>
              </a:spcAft>
              <a:buFontTx/>
              <a:buNone/>
            </a:pPr>
            <a:endParaRPr kumimoji="1" lang="en-US" altLang="zh-CN" sz="2400" b="0">
              <a:solidFill>
                <a:srgbClr val="040468"/>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Left)">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trips(downLeft)">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strips(downRight)">
                                      <p:cBhvr>
                                        <p:cTn id="17" dur="500"/>
                                        <p:tgtEl>
                                          <p:spTgt spid="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strips(downLeft)">
                                      <p:cBhvr>
                                        <p:cTn id="22" dur="5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strips(downLeft)">
                                      <p:cBhvr>
                                        <p:cTn id="27" dur="500"/>
                                        <p:tgtEl>
                                          <p:spTgt spid="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strips(downRight)">
                                      <p:cBhvr>
                                        <p:cTn id="32" dur="500"/>
                                        <p:tgtEl>
                                          <p:spTgt spid="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strips(downRight)">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P spid="27" grpId="0"/>
      <p:bldP spid="28" grpId="0"/>
      <p:bldP spid="29" grpId="0"/>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kumimoji="1" lang="zh-CN" altLang="en-US">
                <a:solidFill>
                  <a:schemeClr val="tx1"/>
                </a:solidFill>
                <a:latin typeface="楷体_GB2312" pitchFamily="49" charset="-122"/>
                <a:ea typeface="楷体_GB2312" pitchFamily="49" charset="-122"/>
              </a:rPr>
              <a:t>周期性和非周期性</a:t>
            </a:r>
            <a:endParaRPr lang="zh-CN" altLang="en-US">
              <a:solidFill>
                <a:schemeClr val="tx1"/>
              </a:solidFill>
            </a:endParaRPr>
          </a:p>
        </p:txBody>
      </p:sp>
      <p:sp>
        <p:nvSpPr>
          <p:cNvPr id="33795"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8B5D4A16-5EAD-4A4E-8532-7B0E5ECC6DA6}"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33796"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3797"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9AD01F81-C53A-4AF0-8D56-3B6A76FFFDD0}" type="slidenum">
              <a:rPr lang="en-US" altLang="zh-CN" sz="1800" b="0" smtClean="0">
                <a:solidFill>
                  <a:srgbClr val="B2B2B2"/>
                </a:solidFill>
              </a:rPr>
              <a:pPr>
                <a:spcAft>
                  <a:spcPct val="0"/>
                </a:spcAft>
                <a:buFontTx/>
                <a:buNone/>
              </a:pPr>
              <a:t>19</a:t>
            </a:fld>
            <a:endParaRPr lang="en-US" altLang="zh-CN" sz="1800" b="0">
              <a:solidFill>
                <a:srgbClr val="B2B2B2"/>
              </a:solidFill>
            </a:endParaRPr>
          </a:p>
        </p:txBody>
      </p:sp>
      <p:graphicFrame>
        <p:nvGraphicFramePr>
          <p:cNvPr id="33798" name="Object 3"/>
          <p:cNvGraphicFramePr>
            <a:graphicFrameLocks noChangeAspect="1"/>
          </p:cNvGraphicFramePr>
          <p:nvPr/>
        </p:nvGraphicFramePr>
        <p:xfrm>
          <a:off x="1122363" y="2062163"/>
          <a:ext cx="6935787" cy="2681287"/>
        </p:xfrm>
        <a:graphic>
          <a:graphicData uri="http://schemas.openxmlformats.org/presentationml/2006/ole">
            <mc:AlternateContent xmlns:mc="http://schemas.openxmlformats.org/markup-compatibility/2006">
              <mc:Choice xmlns:v="urn:schemas-microsoft-com:vml" Requires="v">
                <p:oleObj spid="_x0000_s33932" name="Picture" r:id="rId3" imgW="3390900" imgH="1308100" progId="Word.Picture.8">
                  <p:embed/>
                </p:oleObj>
              </mc:Choice>
              <mc:Fallback>
                <p:oleObj name="Picture" r:id="rId3" imgW="3390900" imgH="130810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t="-1384"/>
                      <a:stretch>
                        <a:fillRect/>
                      </a:stretch>
                    </p:blipFill>
                    <p:spPr bwMode="auto">
                      <a:xfrm>
                        <a:off x="1122363" y="2062163"/>
                        <a:ext cx="6935787" cy="268128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3799" name="Rectangle 7"/>
          <p:cNvSpPr>
            <a:spLocks noChangeArrowheads="1"/>
          </p:cNvSpPr>
          <p:nvPr/>
        </p:nvSpPr>
        <p:spPr bwMode="auto">
          <a:xfrm>
            <a:off x="2773363" y="3910013"/>
            <a:ext cx="138112" cy="314325"/>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txBody>
          <a:bodyPr wrap="none"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000" b="0">
                <a:solidFill>
                  <a:srgbClr val="040468"/>
                </a:solidFill>
                <a:latin typeface="楷体_GB2312" pitchFamily="49" charset="-122"/>
                <a:ea typeface="楷体_GB2312" pitchFamily="49" charset="-122"/>
              </a:rPr>
              <a:t> </a:t>
            </a:r>
          </a:p>
        </p:txBody>
      </p:sp>
      <p:sp>
        <p:nvSpPr>
          <p:cNvPr id="33800" name="AutoShape 11"/>
          <p:cNvSpPr>
            <a:spLocks noChangeArrowheads="1"/>
          </p:cNvSpPr>
          <p:nvPr/>
        </p:nvSpPr>
        <p:spPr bwMode="auto">
          <a:xfrm>
            <a:off x="4718050" y="1311275"/>
            <a:ext cx="2628900" cy="514350"/>
          </a:xfrm>
          <a:prstGeom prst="wedgeRoundRectCallout">
            <a:avLst>
              <a:gd name="adj1" fmla="val -49296"/>
              <a:gd name="adj2" fmla="val 110162"/>
              <a:gd name="adj3" fmla="val 16667"/>
            </a:avLst>
          </a:prstGeom>
          <a:noFill/>
          <a:ln w="19050">
            <a:solidFill>
              <a:srgbClr val="FF00FF"/>
            </a:solidFill>
            <a:miter lim="800000"/>
            <a:headEnd/>
            <a:tailEnd/>
          </a:ln>
          <a:extLst>
            <a:ext uri="{909E8E84-426E-40dd-AFC4-6F175D3DCCD1}">
              <a14:hiddenFill xmlns="" xmlns:a14="http://schemas.microsoft.com/office/drawing/2010/main">
                <a:solidFill>
                  <a:srgbClr val="FFFFFF"/>
                </a:solidFill>
              </a14:hiddenFill>
            </a:ext>
          </a:extLst>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kumimoji="1" lang="zh-CN" altLang="en-US" sz="2400" b="0">
                <a:solidFill>
                  <a:srgbClr val="040468"/>
                </a:solidFill>
                <a:latin typeface="楷体_GB2312" pitchFamily="49" charset="-122"/>
                <a:ea typeface="楷体_GB2312" pitchFamily="49" charset="-122"/>
              </a:rPr>
              <a:t>周期性数字波形</a:t>
            </a:r>
          </a:p>
          <a:p>
            <a:pPr eaLnBrk="1" hangingPunct="1">
              <a:spcBef>
                <a:spcPct val="50000"/>
              </a:spcBef>
              <a:spcAft>
                <a:spcPct val="0"/>
              </a:spcAft>
              <a:buFontTx/>
              <a:buNone/>
            </a:pPr>
            <a:endParaRPr kumimoji="1" lang="en-US" altLang="zh-CN" sz="2400" b="0">
              <a:solidFill>
                <a:srgbClr val="040468"/>
              </a:solidFill>
              <a:latin typeface="楷体_GB2312" pitchFamily="49" charset="-122"/>
              <a:ea typeface="楷体_GB2312" pitchFamily="49" charset="-122"/>
            </a:endParaRPr>
          </a:p>
        </p:txBody>
      </p:sp>
      <p:sp>
        <p:nvSpPr>
          <p:cNvPr id="33801" name="AutoShape 12"/>
          <p:cNvSpPr>
            <a:spLocks noChangeArrowheads="1"/>
          </p:cNvSpPr>
          <p:nvPr/>
        </p:nvSpPr>
        <p:spPr bwMode="auto">
          <a:xfrm>
            <a:off x="5229225" y="2957513"/>
            <a:ext cx="2811463" cy="490537"/>
          </a:xfrm>
          <a:prstGeom prst="wedgeRoundRectCallout">
            <a:avLst>
              <a:gd name="adj1" fmla="val -39338"/>
              <a:gd name="adj2" fmla="val 103338"/>
              <a:gd name="adj3" fmla="val 16667"/>
            </a:avLst>
          </a:prstGeom>
          <a:noFill/>
          <a:ln w="19050">
            <a:solidFill>
              <a:srgbClr val="FF00FF"/>
            </a:solidFill>
            <a:miter lim="800000"/>
            <a:headEnd/>
            <a:tailEnd/>
          </a:ln>
          <a:extLst>
            <a:ext uri="{909E8E84-426E-40dd-AFC4-6F175D3DCCD1}">
              <a14:hiddenFill xmlns="" xmlns:a14="http://schemas.microsoft.com/office/drawing/2010/main">
                <a:solidFill>
                  <a:srgbClr val="FFFFFF"/>
                </a:solidFill>
              </a14:hiddenFill>
            </a:ext>
          </a:extLst>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pPr>
            <a:r>
              <a:rPr kumimoji="1" lang="zh-CN" altLang="en-US" sz="2400" b="0">
                <a:solidFill>
                  <a:srgbClr val="040468"/>
                </a:solidFill>
                <a:latin typeface="楷体_GB2312" pitchFamily="49" charset="-122"/>
                <a:ea typeface="楷体_GB2312" pitchFamily="49" charset="-122"/>
              </a:rPr>
              <a:t>非周期性数字波形</a:t>
            </a:r>
          </a:p>
          <a:p>
            <a:pPr algn="ctr" eaLnBrk="1" hangingPunct="1">
              <a:spcBef>
                <a:spcPct val="50000"/>
              </a:spcBef>
              <a:spcAft>
                <a:spcPct val="0"/>
              </a:spcAft>
              <a:buFontTx/>
              <a:buNone/>
            </a:pPr>
            <a:endParaRPr kumimoji="1" lang="en-US" altLang="zh-CN" sz="2400" b="0">
              <a:solidFill>
                <a:srgbClr val="040468"/>
              </a:solidFill>
              <a:latin typeface="楷体_GB2312" pitchFamily="49" charset="-122"/>
              <a:ea typeface="楷体_GB2312" pitchFamily="49" charset="-122"/>
            </a:endParaRPr>
          </a:p>
        </p:txBody>
      </p:sp>
      <p:sp>
        <p:nvSpPr>
          <p:cNvPr id="33802" name="Rectangle 13"/>
          <p:cNvSpPr>
            <a:spLocks noChangeArrowheads="1"/>
          </p:cNvSpPr>
          <p:nvPr/>
        </p:nvSpPr>
        <p:spPr bwMode="auto">
          <a:xfrm>
            <a:off x="3881438" y="3252788"/>
            <a:ext cx="1147762"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88900" cmpd="tri" algn="ctr">
                <a:solidFill>
                  <a:srgbClr val="000000"/>
                </a:solidFill>
                <a:miter lim="800000"/>
                <a:headEnd type="none" w="sm" len="sm"/>
                <a:tailEnd type="none" w="sm" len="sm"/>
              </a14:hiddenLine>
            </a:ext>
          </a:extLst>
        </p:spPr>
        <p:txBody>
          <a:bodyPr wrap="none"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1000" b="0">
                <a:latin typeface="Times New Roman" panose="02020603050405020304" pitchFamily="18" charset="0"/>
                <a:ea typeface="华康简宋" charset="-122"/>
                <a:cs typeface="Times New Roman" panose="02020603050405020304" pitchFamily="18" charset="0"/>
              </a:rPr>
              <a:t>	</a:t>
            </a:r>
            <a:r>
              <a:rPr kumimoji="1" lang="en-US" altLang="zh-CN" sz="1100" b="0">
                <a:latin typeface="Verdana" panose="020B0604030504040204" pitchFamily="34" charset="0"/>
                <a:ea typeface="华康简宋" charset="-122"/>
                <a:cs typeface="Times New Roman" panose="02020603050405020304" pitchFamily="18" charset="0"/>
              </a:rPr>
              <a:t> </a:t>
            </a:r>
            <a:endParaRPr kumimoji="1" lang="en-US" altLang="zh-CN" sz="2400" b="0">
              <a:latin typeface="Times New Roman" panose="02020603050405020304" pitchFamily="18" charset="0"/>
              <a:ea typeface="华康简宋" charset="-122"/>
              <a:cs typeface="Times New Roman" panose="02020603050405020304" pitchFamily="18" charset="0"/>
            </a:endParaRPr>
          </a:p>
        </p:txBody>
      </p:sp>
      <p:grpSp>
        <p:nvGrpSpPr>
          <p:cNvPr id="33803" name="Group 16"/>
          <p:cNvGrpSpPr>
            <a:grpSpLocks/>
          </p:cNvGrpSpPr>
          <p:nvPr/>
        </p:nvGrpSpPr>
        <p:grpSpPr bwMode="auto">
          <a:xfrm>
            <a:off x="2052638" y="5392738"/>
            <a:ext cx="3957637" cy="993775"/>
            <a:chOff x="1338" y="3317"/>
            <a:chExt cx="2493" cy="626"/>
          </a:xfrm>
        </p:grpSpPr>
        <p:sp>
          <p:nvSpPr>
            <p:cNvPr id="33805" name="Rectangle 17"/>
            <p:cNvSpPr>
              <a:spLocks noChangeArrowheads="1"/>
            </p:cNvSpPr>
            <p:nvPr/>
          </p:nvSpPr>
          <p:spPr bwMode="auto">
            <a:xfrm>
              <a:off x="1338" y="3475"/>
              <a:ext cx="1270"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88900" cmpd="tri" algn="ctr">
                  <a:solidFill>
                    <a:srgbClr val="000000"/>
                  </a:solidFill>
                  <a:miter lim="800000"/>
                  <a:headEnd type="none" w="sm" len="sm"/>
                  <a:tailEnd type="none" w="sm" len="sm"/>
                </a14:hiddenLine>
              </a:ext>
            </a:extLst>
          </p:spPr>
          <p:txBody>
            <a:bodyPr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1000" b="0" i="1">
                  <a:latin typeface="Times New Roman" panose="02020603050405020304" pitchFamily="18" charset="0"/>
                  <a:ea typeface="华康简宋" charset="-122"/>
                  <a:cs typeface="Times New Roman" panose="02020603050405020304" pitchFamily="18" charset="0"/>
                </a:rPr>
                <a:t>	</a:t>
              </a:r>
              <a:r>
                <a:rPr kumimoji="1" lang="en-US" altLang="zh-CN" sz="2400" b="0" i="1">
                  <a:latin typeface="Times New Roman" panose="02020603050405020304" pitchFamily="18" charset="0"/>
                  <a:ea typeface="华康简宋" charset="-122"/>
                  <a:cs typeface="Times New Roman" panose="02020603050405020304" pitchFamily="18" charset="0"/>
                </a:rPr>
                <a:t>q</a:t>
              </a:r>
              <a:r>
                <a:rPr kumimoji="1" lang="en-US" altLang="zh-CN" sz="2400" b="0">
                  <a:latin typeface="Times New Roman" panose="02020603050405020304" pitchFamily="18" charset="0"/>
                  <a:ea typeface="华康简宋" charset="-122"/>
                  <a:cs typeface="Times New Roman" panose="02020603050405020304" pitchFamily="18" charset="0"/>
                </a:rPr>
                <a:t>(%)</a:t>
              </a:r>
            </a:p>
          </p:txBody>
        </p:sp>
        <p:graphicFrame>
          <p:nvGraphicFramePr>
            <p:cNvPr id="33806" name="Object 4"/>
            <p:cNvGraphicFramePr>
              <a:graphicFrameLocks noChangeAspect="1"/>
            </p:cNvGraphicFramePr>
            <p:nvPr/>
          </p:nvGraphicFramePr>
          <p:xfrm>
            <a:off x="2564" y="3317"/>
            <a:ext cx="1267" cy="626"/>
          </p:xfrm>
          <a:graphic>
            <a:graphicData uri="http://schemas.openxmlformats.org/presentationml/2006/ole">
              <mc:AlternateContent xmlns:mc="http://schemas.openxmlformats.org/markup-compatibility/2006">
                <mc:Choice xmlns:v="urn:schemas-microsoft-com:vml" Requires="v">
                  <p:oleObj spid="_x0000_s33933" name="公式" r:id="rId5" imgW="698197" imgH="342751" progId="Equation.3">
                    <p:embed/>
                  </p:oleObj>
                </mc:Choice>
                <mc:Fallback>
                  <p:oleObj name="公式" r:id="rId5" imgW="698197" imgH="342751"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4" y="3317"/>
                          <a:ext cx="1267" cy="6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33804" name="Text Box 5"/>
          <p:cNvSpPr txBox="1">
            <a:spLocks noChangeArrowheads="1"/>
          </p:cNvSpPr>
          <p:nvPr/>
        </p:nvSpPr>
        <p:spPr bwMode="auto">
          <a:xfrm>
            <a:off x="1030288" y="4829175"/>
            <a:ext cx="693737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ct val="0"/>
              </a:spcAft>
              <a:buFontTx/>
              <a:buNone/>
            </a:pPr>
            <a:r>
              <a:rPr kumimoji="1" lang="zh-CN" altLang="en-US" sz="2800">
                <a:latin typeface="楷体_GB2312" pitchFamily="49" charset="-122"/>
                <a:ea typeface="楷体_GB2312" pitchFamily="49" charset="-122"/>
              </a:rPr>
              <a:t>占空比：脉冲宽度占整个周期的百分比</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9C1E2638-9F87-4D6E-BE47-8A7C0058C560}"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6147"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6148"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8669B644-2992-45D7-99EE-5E5F56552C38}" type="slidenum">
              <a:rPr lang="en-US" altLang="zh-CN" sz="1800" b="0" smtClean="0">
                <a:solidFill>
                  <a:srgbClr val="B2B2B2"/>
                </a:solidFill>
              </a:rPr>
              <a:pPr>
                <a:spcAft>
                  <a:spcPct val="0"/>
                </a:spcAft>
                <a:buFontTx/>
                <a:buNone/>
              </a:pPr>
              <a:t>2</a:t>
            </a:fld>
            <a:endParaRPr lang="en-US" altLang="zh-CN" sz="1800" b="0">
              <a:solidFill>
                <a:srgbClr val="B2B2B2"/>
              </a:solidFill>
            </a:endParaRPr>
          </a:p>
        </p:txBody>
      </p:sp>
      <p:sp>
        <p:nvSpPr>
          <p:cNvPr id="6149" name="Rectangle 2"/>
          <p:cNvSpPr>
            <a:spLocks noGrp="1" noChangeArrowheads="1"/>
          </p:cNvSpPr>
          <p:nvPr>
            <p:ph type="title" idx="4294967295"/>
          </p:nvPr>
        </p:nvSpPr>
        <p:spPr>
          <a:xfrm>
            <a:off x="457200" y="341313"/>
            <a:ext cx="8229600" cy="1143000"/>
          </a:xfrm>
        </p:spPr>
        <p:txBody>
          <a:bodyPr/>
          <a:lstStyle/>
          <a:p>
            <a:pPr eaLnBrk="1" hangingPunct="1"/>
            <a:r>
              <a:rPr lang="zh-CN" altLang="en-US"/>
              <a:t>内容提纲</a:t>
            </a:r>
          </a:p>
        </p:txBody>
      </p:sp>
      <p:sp>
        <p:nvSpPr>
          <p:cNvPr id="6150" name="Rectangle 3"/>
          <p:cNvSpPr>
            <a:spLocks noGrp="1" noChangeArrowheads="1"/>
          </p:cNvSpPr>
          <p:nvPr>
            <p:ph type="body" idx="4294967295"/>
          </p:nvPr>
        </p:nvSpPr>
        <p:spPr>
          <a:xfrm>
            <a:off x="468313" y="1773238"/>
            <a:ext cx="8229600" cy="4381500"/>
          </a:xfrm>
        </p:spPr>
        <p:txBody>
          <a:bodyPr/>
          <a:lstStyle/>
          <a:p>
            <a:pPr eaLnBrk="1" hangingPunct="1">
              <a:lnSpc>
                <a:spcPct val="120000"/>
              </a:lnSpc>
              <a:spcBef>
                <a:spcPct val="30000"/>
              </a:spcBef>
            </a:pPr>
            <a:r>
              <a:rPr lang="zh-CN" altLang="en-US">
                <a:solidFill>
                  <a:srgbClr val="080808"/>
                </a:solidFill>
              </a:rPr>
              <a:t>课程信息</a:t>
            </a:r>
          </a:p>
          <a:p>
            <a:pPr eaLnBrk="1" hangingPunct="1">
              <a:lnSpc>
                <a:spcPct val="120000"/>
              </a:lnSpc>
              <a:spcBef>
                <a:spcPct val="30000"/>
              </a:spcBef>
            </a:pPr>
            <a:r>
              <a:rPr lang="zh-CN" altLang="en-US"/>
              <a:t>电子技术概述</a:t>
            </a:r>
          </a:p>
          <a:p>
            <a:pPr eaLnBrk="1" hangingPunct="1">
              <a:lnSpc>
                <a:spcPct val="120000"/>
              </a:lnSpc>
              <a:spcBef>
                <a:spcPct val="30000"/>
              </a:spcBef>
            </a:pPr>
            <a:r>
              <a:rPr lang="zh-CN" altLang="en-US"/>
              <a:t>教学内容和安排</a:t>
            </a:r>
            <a:endParaRPr lang="en-US" altLang="zh-CN">
              <a:solidFill>
                <a:srgbClr val="08080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kumimoji="1" lang="zh-CN" altLang="en-US">
                <a:solidFill>
                  <a:schemeClr val="tx1"/>
                </a:solidFill>
                <a:latin typeface="楷体_GB2312" pitchFamily="49" charset="-122"/>
                <a:ea typeface="楷体_GB2312" pitchFamily="49" charset="-122"/>
              </a:rPr>
              <a:t>实际数字信号波形</a:t>
            </a:r>
            <a:endParaRPr lang="zh-CN" altLang="en-US">
              <a:solidFill>
                <a:schemeClr val="tx1"/>
              </a:solidFill>
            </a:endParaRPr>
          </a:p>
        </p:txBody>
      </p:sp>
      <p:sp>
        <p:nvSpPr>
          <p:cNvPr id="34819"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DE1C70C7-43B6-413E-867A-3AB6868F4630}"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34820"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4821"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DB3E040-0658-4108-8967-461EAA2DF6DF}" type="slidenum">
              <a:rPr lang="en-US" altLang="zh-CN" sz="1800" b="0" smtClean="0">
                <a:solidFill>
                  <a:srgbClr val="B2B2B2"/>
                </a:solidFill>
              </a:rPr>
              <a:pPr>
                <a:spcAft>
                  <a:spcPct val="0"/>
                </a:spcAft>
                <a:buFontTx/>
                <a:buNone/>
              </a:pPr>
              <a:t>20</a:t>
            </a:fld>
            <a:endParaRPr lang="en-US" altLang="zh-CN" sz="1800" b="0">
              <a:solidFill>
                <a:srgbClr val="B2B2B2"/>
              </a:solidFill>
            </a:endParaRPr>
          </a:p>
        </p:txBody>
      </p:sp>
      <p:graphicFrame>
        <p:nvGraphicFramePr>
          <p:cNvPr id="7" name="Object 2"/>
          <p:cNvGraphicFramePr>
            <a:graphicFrameLocks noChangeAspect="1"/>
          </p:cNvGraphicFramePr>
          <p:nvPr/>
        </p:nvGraphicFramePr>
        <p:xfrm>
          <a:off x="755650" y="1771650"/>
          <a:ext cx="7524750" cy="4249738"/>
        </p:xfrm>
        <a:graphic>
          <a:graphicData uri="http://schemas.openxmlformats.org/presentationml/2006/ole">
            <mc:AlternateContent xmlns:mc="http://schemas.openxmlformats.org/markup-compatibility/2006">
              <mc:Choice xmlns:v="urn:schemas-microsoft-com:vml" Requires="v">
                <p:oleObj spid="_x0000_s34895" name="Image" r:id="rId3" imgW="21476190" imgH="10180952" progId="Photoshop.Image.8">
                  <p:embed/>
                </p:oleObj>
              </mc:Choice>
              <mc:Fallback>
                <p:oleObj name="Image" r:id="rId3" imgW="21476190" imgH="10180952" progId="Photoshop.Imag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771650"/>
                        <a:ext cx="7524750" cy="4249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88900" cmpd="tri" algn="ctr">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5"/>
          <p:cNvSpPr txBox="1">
            <a:spLocks noChangeArrowheads="1"/>
          </p:cNvSpPr>
          <p:nvPr/>
        </p:nvSpPr>
        <p:spPr bwMode="auto">
          <a:xfrm>
            <a:off x="971550" y="2179638"/>
            <a:ext cx="3152775" cy="541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ct val="0"/>
              </a:spcAft>
              <a:buFontTx/>
              <a:buNone/>
            </a:pPr>
            <a:r>
              <a:rPr kumimoji="1" lang="zh-CN" altLang="en-US" sz="2800">
                <a:latin typeface="楷体_GB2312" pitchFamily="49" charset="-122"/>
                <a:ea typeface="楷体_GB2312" pitchFamily="49" charset="-122"/>
              </a:rPr>
              <a:t>非理想脉冲波形</a:t>
            </a:r>
          </a:p>
        </p:txBody>
      </p:sp>
      <p:grpSp>
        <p:nvGrpSpPr>
          <p:cNvPr id="2" name="Group 8"/>
          <p:cNvGrpSpPr>
            <a:grpSpLocks/>
          </p:cNvGrpSpPr>
          <p:nvPr/>
        </p:nvGrpSpPr>
        <p:grpSpPr bwMode="auto">
          <a:xfrm>
            <a:off x="1981200" y="3211513"/>
            <a:ext cx="5975350" cy="1800225"/>
            <a:chOff x="1196" y="2010"/>
            <a:chExt cx="3339" cy="1491"/>
          </a:xfrm>
        </p:grpSpPr>
        <p:sp>
          <p:nvSpPr>
            <p:cNvPr id="34826" name="Line 9"/>
            <p:cNvSpPr>
              <a:spLocks noChangeShapeType="1"/>
            </p:cNvSpPr>
            <p:nvPr/>
          </p:nvSpPr>
          <p:spPr bwMode="auto">
            <a:xfrm flipV="1">
              <a:off x="1196" y="3483"/>
              <a:ext cx="1015" cy="18"/>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4827" name="Line 10"/>
            <p:cNvSpPr>
              <a:spLocks noChangeShapeType="1"/>
            </p:cNvSpPr>
            <p:nvPr/>
          </p:nvSpPr>
          <p:spPr bwMode="auto">
            <a:xfrm>
              <a:off x="3566" y="2023"/>
              <a:ext cx="8" cy="146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4828" name="Line 11"/>
            <p:cNvSpPr>
              <a:spLocks noChangeShapeType="1"/>
            </p:cNvSpPr>
            <p:nvPr/>
          </p:nvSpPr>
          <p:spPr bwMode="auto">
            <a:xfrm flipH="1">
              <a:off x="2216" y="2010"/>
              <a:ext cx="1368" cy="24"/>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4829" name="Line 12"/>
            <p:cNvSpPr>
              <a:spLocks noChangeShapeType="1"/>
            </p:cNvSpPr>
            <p:nvPr/>
          </p:nvSpPr>
          <p:spPr bwMode="auto">
            <a:xfrm flipH="1">
              <a:off x="2222" y="2040"/>
              <a:ext cx="9" cy="1452"/>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4830" name="Line 13"/>
            <p:cNvSpPr>
              <a:spLocks noChangeShapeType="1"/>
            </p:cNvSpPr>
            <p:nvPr/>
          </p:nvSpPr>
          <p:spPr bwMode="auto">
            <a:xfrm>
              <a:off x="3566" y="3492"/>
              <a:ext cx="969"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sp>
        <p:nvSpPr>
          <p:cNvPr id="15" name="Text Box 14"/>
          <p:cNvSpPr txBox="1">
            <a:spLocks noChangeArrowheads="1"/>
          </p:cNvSpPr>
          <p:nvPr/>
        </p:nvSpPr>
        <p:spPr bwMode="auto">
          <a:xfrm>
            <a:off x="971550" y="1566863"/>
            <a:ext cx="3152775" cy="541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ct val="0"/>
              </a:spcAft>
              <a:buFontTx/>
              <a:buNone/>
            </a:pPr>
            <a:r>
              <a:rPr kumimoji="1" lang="zh-CN" altLang="en-US" sz="2800">
                <a:latin typeface="楷体_GB2312" pitchFamily="49" charset="-122"/>
                <a:ea typeface="楷体_GB2312" pitchFamily="49" charset="-122"/>
              </a:rPr>
              <a:t>理想脉冲波形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1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a:t>实际数字信号波形</a:t>
            </a:r>
          </a:p>
        </p:txBody>
      </p:sp>
      <p:sp>
        <p:nvSpPr>
          <p:cNvPr id="35843"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4184AB47-4609-40E7-AFEB-C17428AE9592}"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35844"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5845"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B426168-C533-4E7F-B446-9ED38A7B2190}" type="slidenum">
              <a:rPr lang="en-US" altLang="zh-CN" sz="1800" b="0" smtClean="0">
                <a:solidFill>
                  <a:srgbClr val="B2B2B2"/>
                </a:solidFill>
              </a:rPr>
              <a:pPr>
                <a:spcAft>
                  <a:spcPct val="0"/>
                </a:spcAft>
                <a:buFontTx/>
                <a:buNone/>
              </a:pPr>
              <a:t>21</a:t>
            </a:fld>
            <a:endParaRPr lang="en-US" altLang="zh-CN" sz="1800" b="0">
              <a:solidFill>
                <a:srgbClr val="B2B2B2"/>
              </a:solidFill>
            </a:endParaRPr>
          </a:p>
        </p:txBody>
      </p:sp>
      <p:pic>
        <p:nvPicPr>
          <p:cNvPr id="35846"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416050"/>
            <a:ext cx="7104062" cy="407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847" name="组合 1"/>
          <p:cNvGrpSpPr>
            <a:grpSpLocks/>
          </p:cNvGrpSpPr>
          <p:nvPr/>
        </p:nvGrpSpPr>
        <p:grpSpPr bwMode="auto">
          <a:xfrm>
            <a:off x="1844675" y="1412875"/>
            <a:ext cx="6707188" cy="1196975"/>
            <a:chOff x="1844675" y="1412875"/>
            <a:chExt cx="6707188" cy="1196975"/>
          </a:xfrm>
        </p:grpSpPr>
        <p:grpSp>
          <p:nvGrpSpPr>
            <p:cNvPr id="35864" name="组合 32"/>
            <p:cNvGrpSpPr>
              <a:grpSpLocks/>
            </p:cNvGrpSpPr>
            <p:nvPr/>
          </p:nvGrpSpPr>
          <p:grpSpPr bwMode="auto">
            <a:xfrm>
              <a:off x="1844675" y="1658938"/>
              <a:ext cx="5859463" cy="950912"/>
              <a:chOff x="1844836" y="1295400"/>
              <a:chExt cx="5859512" cy="951057"/>
            </a:xfrm>
          </p:grpSpPr>
          <p:cxnSp>
            <p:nvCxnSpPr>
              <p:cNvPr id="12" name="直接箭头连接符 11"/>
              <p:cNvCxnSpPr/>
              <p:nvPr/>
            </p:nvCxnSpPr>
            <p:spPr>
              <a:xfrm flipH="1">
                <a:off x="1844836" y="1295400"/>
                <a:ext cx="5859512" cy="9224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a:xfrm flipH="1">
                <a:off x="3024359" y="1323979"/>
                <a:ext cx="4638714" cy="9224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35865" name="矩形 38"/>
            <p:cNvSpPr>
              <a:spLocks noChangeArrowheads="1"/>
            </p:cNvSpPr>
            <p:nvPr/>
          </p:nvSpPr>
          <p:spPr bwMode="auto">
            <a:xfrm>
              <a:off x="7748588" y="1412875"/>
              <a:ext cx="8032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2400"/>
                <a:t>上冲</a:t>
              </a:r>
              <a:endParaRPr lang="en-US" altLang="zh-CN" sz="2400"/>
            </a:p>
          </p:txBody>
        </p:sp>
      </p:grpSp>
      <p:grpSp>
        <p:nvGrpSpPr>
          <p:cNvPr id="35848" name="组合 2"/>
          <p:cNvGrpSpPr>
            <a:grpSpLocks/>
          </p:cNvGrpSpPr>
          <p:nvPr/>
        </p:nvGrpSpPr>
        <p:grpSpPr bwMode="auto">
          <a:xfrm>
            <a:off x="1979613" y="2012950"/>
            <a:ext cx="6584950" cy="1658938"/>
            <a:chOff x="1979613" y="2012950"/>
            <a:chExt cx="6584950" cy="1658938"/>
          </a:xfrm>
        </p:grpSpPr>
        <p:grpSp>
          <p:nvGrpSpPr>
            <p:cNvPr id="35860" name="组合 33"/>
            <p:cNvGrpSpPr>
              <a:grpSpLocks/>
            </p:cNvGrpSpPr>
            <p:nvPr/>
          </p:nvGrpSpPr>
          <p:grpSpPr bwMode="auto">
            <a:xfrm>
              <a:off x="1979613" y="2243138"/>
              <a:ext cx="5734050" cy="1428750"/>
              <a:chOff x="1979712" y="1911996"/>
              <a:chExt cx="5832649" cy="1406997"/>
            </a:xfrm>
          </p:grpSpPr>
          <p:cxnSp>
            <p:nvCxnSpPr>
              <p:cNvPr id="18" name="直接箭头连接符 17"/>
              <p:cNvCxnSpPr/>
              <p:nvPr/>
            </p:nvCxnSpPr>
            <p:spPr>
              <a:xfrm flipH="1">
                <a:off x="1979712" y="1911996"/>
                <a:ext cx="5832649" cy="1378857"/>
              </a:xfrm>
              <a:prstGeom prst="straightConnector1">
                <a:avLst/>
              </a:prstGeom>
              <a:ln>
                <a:solidFill>
                  <a:srgbClr val="FFFF00"/>
                </a:solidFill>
                <a:tailEnd type="triangle"/>
              </a:ln>
            </p:spPr>
            <p:style>
              <a:lnRef idx="3">
                <a:schemeClr val="accent5"/>
              </a:lnRef>
              <a:fillRef idx="0">
                <a:schemeClr val="accent5"/>
              </a:fillRef>
              <a:effectRef idx="2">
                <a:schemeClr val="accent5"/>
              </a:effectRef>
              <a:fontRef idx="minor">
                <a:schemeClr val="tx1"/>
              </a:fontRef>
            </p:style>
          </p:cxnSp>
          <p:cxnSp>
            <p:nvCxnSpPr>
              <p:cNvPr id="21" name="直接箭头连接符 20"/>
              <p:cNvCxnSpPr/>
              <p:nvPr/>
            </p:nvCxnSpPr>
            <p:spPr>
              <a:xfrm flipH="1">
                <a:off x="3150440" y="1958896"/>
                <a:ext cx="4611862" cy="1360097"/>
              </a:xfrm>
              <a:prstGeom prst="straightConnector1">
                <a:avLst/>
              </a:prstGeom>
              <a:ln>
                <a:solidFill>
                  <a:srgbClr val="FFFF00"/>
                </a:solidFill>
                <a:tailEnd type="triangle"/>
              </a:ln>
            </p:spPr>
            <p:style>
              <a:lnRef idx="3">
                <a:schemeClr val="accent5"/>
              </a:lnRef>
              <a:fillRef idx="0">
                <a:schemeClr val="accent5"/>
              </a:fillRef>
              <a:effectRef idx="2">
                <a:schemeClr val="accent5"/>
              </a:effectRef>
              <a:fontRef idx="minor">
                <a:schemeClr val="tx1"/>
              </a:fontRef>
            </p:style>
          </p:cxnSp>
        </p:grpSp>
        <p:sp>
          <p:nvSpPr>
            <p:cNvPr id="35861" name="矩形 40"/>
            <p:cNvSpPr>
              <a:spLocks noChangeArrowheads="1"/>
            </p:cNvSpPr>
            <p:nvPr/>
          </p:nvSpPr>
          <p:spPr bwMode="auto">
            <a:xfrm>
              <a:off x="7759700" y="2012950"/>
              <a:ext cx="80486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2400"/>
                <a:t>下冲</a:t>
              </a:r>
              <a:endParaRPr lang="en-US" altLang="zh-CN" sz="2400"/>
            </a:p>
          </p:txBody>
        </p:sp>
      </p:grpSp>
      <p:grpSp>
        <p:nvGrpSpPr>
          <p:cNvPr id="35849" name="组合 3"/>
          <p:cNvGrpSpPr>
            <a:grpSpLocks/>
          </p:cNvGrpSpPr>
          <p:nvPr/>
        </p:nvGrpSpPr>
        <p:grpSpPr bwMode="auto">
          <a:xfrm>
            <a:off x="2735263" y="2682875"/>
            <a:ext cx="6108700" cy="1973263"/>
            <a:chOff x="2735263" y="2682875"/>
            <a:chExt cx="6108700" cy="1973263"/>
          </a:xfrm>
        </p:grpSpPr>
        <p:grpSp>
          <p:nvGrpSpPr>
            <p:cNvPr id="35856" name="组合 34"/>
            <p:cNvGrpSpPr>
              <a:grpSpLocks/>
            </p:cNvGrpSpPr>
            <p:nvPr/>
          </p:nvGrpSpPr>
          <p:grpSpPr bwMode="auto">
            <a:xfrm>
              <a:off x="2735263" y="2951163"/>
              <a:ext cx="5013325" cy="1704975"/>
              <a:chOff x="2735796" y="2458310"/>
              <a:chExt cx="4927933" cy="1834098"/>
            </a:xfrm>
          </p:grpSpPr>
          <p:cxnSp>
            <p:nvCxnSpPr>
              <p:cNvPr id="24" name="直接箭头连接符 23"/>
              <p:cNvCxnSpPr/>
              <p:nvPr/>
            </p:nvCxnSpPr>
            <p:spPr>
              <a:xfrm flipH="1">
                <a:off x="4463225" y="2458310"/>
                <a:ext cx="3200504" cy="688213"/>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直接箭头连接符 25"/>
              <p:cNvCxnSpPr/>
              <p:nvPr/>
            </p:nvCxnSpPr>
            <p:spPr>
              <a:xfrm flipH="1">
                <a:off x="2735796" y="2458310"/>
                <a:ext cx="4927933" cy="1834098"/>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sp>
          <p:nvSpPr>
            <p:cNvPr id="35857" name="矩形 41"/>
            <p:cNvSpPr>
              <a:spLocks noChangeArrowheads="1"/>
            </p:cNvSpPr>
            <p:nvPr/>
          </p:nvSpPr>
          <p:spPr bwMode="auto">
            <a:xfrm>
              <a:off x="7731125" y="2682875"/>
              <a:ext cx="1112838"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2400"/>
                <a:t>白噪声</a:t>
              </a:r>
              <a:endParaRPr lang="en-US" altLang="zh-CN" sz="2400"/>
            </a:p>
          </p:txBody>
        </p:sp>
      </p:grpSp>
      <p:grpSp>
        <p:nvGrpSpPr>
          <p:cNvPr id="35850" name="组合 4"/>
          <p:cNvGrpSpPr>
            <a:grpSpLocks/>
          </p:cNvGrpSpPr>
          <p:nvPr/>
        </p:nvGrpSpPr>
        <p:grpSpPr bwMode="auto">
          <a:xfrm>
            <a:off x="3130550" y="3351213"/>
            <a:ext cx="5453063" cy="1495425"/>
            <a:chOff x="3130550" y="3351213"/>
            <a:chExt cx="5453063" cy="1495425"/>
          </a:xfrm>
        </p:grpSpPr>
        <p:grpSp>
          <p:nvGrpSpPr>
            <p:cNvPr id="35852" name="组合 35"/>
            <p:cNvGrpSpPr>
              <a:grpSpLocks/>
            </p:cNvGrpSpPr>
            <p:nvPr/>
          </p:nvGrpSpPr>
          <p:grpSpPr bwMode="auto">
            <a:xfrm>
              <a:off x="3130550" y="3595688"/>
              <a:ext cx="4648200" cy="1250950"/>
              <a:chOff x="3131076" y="3428926"/>
              <a:chExt cx="4596482" cy="1054434"/>
            </a:xfrm>
          </p:grpSpPr>
          <p:cxnSp>
            <p:nvCxnSpPr>
              <p:cNvPr id="29" name="直接箭头连接符 28"/>
              <p:cNvCxnSpPr/>
              <p:nvPr/>
            </p:nvCxnSpPr>
            <p:spPr>
              <a:xfrm flipH="1">
                <a:off x="3131076" y="3428926"/>
                <a:ext cx="4596482" cy="1054434"/>
              </a:xfrm>
              <a:prstGeom prst="straightConnector1">
                <a:avLst/>
              </a:prstGeom>
              <a:ln>
                <a:solidFill>
                  <a:srgbClr val="00FFFF"/>
                </a:solidFill>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p:nvPr/>
            </p:nvCxnSpPr>
            <p:spPr>
              <a:xfrm flipH="1">
                <a:off x="4212694" y="3428926"/>
                <a:ext cx="3500736" cy="1030348"/>
              </a:xfrm>
              <a:prstGeom prst="straightConnector1">
                <a:avLst/>
              </a:prstGeom>
              <a:ln>
                <a:solidFill>
                  <a:srgbClr val="00FFFF"/>
                </a:solidFill>
                <a:tailEnd type="triangle"/>
              </a:ln>
            </p:spPr>
            <p:style>
              <a:lnRef idx="3">
                <a:schemeClr val="accent1"/>
              </a:lnRef>
              <a:fillRef idx="0">
                <a:schemeClr val="accent1"/>
              </a:fillRef>
              <a:effectRef idx="2">
                <a:schemeClr val="accent1"/>
              </a:effectRef>
              <a:fontRef idx="minor">
                <a:schemeClr val="tx1"/>
              </a:fontRef>
            </p:style>
          </p:cxnSp>
        </p:grpSp>
        <p:sp>
          <p:nvSpPr>
            <p:cNvPr id="35853" name="矩形 42"/>
            <p:cNvSpPr>
              <a:spLocks noChangeArrowheads="1"/>
            </p:cNvSpPr>
            <p:nvPr/>
          </p:nvSpPr>
          <p:spPr bwMode="auto">
            <a:xfrm>
              <a:off x="7778750" y="3351213"/>
              <a:ext cx="804863"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2400"/>
                <a:t>串扰</a:t>
              </a:r>
              <a:endParaRPr lang="en-US" altLang="zh-CN" sz="2400"/>
            </a:p>
          </p:txBody>
        </p:sp>
      </p:grpSp>
      <p:pic>
        <p:nvPicPr>
          <p:cNvPr id="35851" name="图片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3175" y="4895850"/>
            <a:ext cx="1328738" cy="1328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14DE144-8AC4-4F65-8912-FC838DD6064D}"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37891"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7892"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10CB0E8-1A54-4BBB-AB76-A6837F36C06F}" type="slidenum">
              <a:rPr lang="en-US" altLang="zh-CN" sz="1800" b="0" smtClean="0">
                <a:solidFill>
                  <a:srgbClr val="B2B2B2"/>
                </a:solidFill>
              </a:rPr>
              <a:pPr>
                <a:spcAft>
                  <a:spcPct val="0"/>
                </a:spcAft>
                <a:buFontTx/>
                <a:buNone/>
              </a:pPr>
              <a:t>22</a:t>
            </a:fld>
            <a:endParaRPr lang="en-US" altLang="zh-CN" sz="1800" b="0">
              <a:solidFill>
                <a:srgbClr val="B2B2B2"/>
              </a:solidFill>
            </a:endParaRPr>
          </a:p>
        </p:txBody>
      </p:sp>
      <p:sp>
        <p:nvSpPr>
          <p:cNvPr id="37893" name="Rectangle 2"/>
          <p:cNvSpPr>
            <a:spLocks noGrp="1" noChangeArrowheads="1"/>
          </p:cNvSpPr>
          <p:nvPr>
            <p:ph type="title"/>
          </p:nvPr>
        </p:nvSpPr>
        <p:spPr/>
        <p:txBody>
          <a:bodyPr/>
          <a:lstStyle/>
          <a:p>
            <a:r>
              <a:rPr kumimoji="1" lang="zh-CN" altLang="en-US">
                <a:solidFill>
                  <a:schemeClr val="tx1"/>
                </a:solidFill>
                <a:latin typeface="楷体_GB2312" pitchFamily="49" charset="-122"/>
                <a:ea typeface="楷体_GB2312" pitchFamily="49" charset="-122"/>
              </a:rPr>
              <a:t>电子设计自动化</a:t>
            </a:r>
            <a:r>
              <a:rPr kumimoji="1" lang="zh-CN" altLang="en-US">
                <a:solidFill>
                  <a:schemeClr val="tx1"/>
                </a:solidFill>
                <a:latin typeface="Times New Roman" panose="02020603050405020304" pitchFamily="18" charset="0"/>
                <a:ea typeface="楷体_GB2312" pitchFamily="49" charset="-122"/>
              </a:rPr>
              <a:t>技术</a:t>
            </a:r>
            <a:endParaRPr lang="zh-CN" altLang="en-US">
              <a:solidFill>
                <a:schemeClr val="tx1"/>
              </a:solidFill>
            </a:endParaRPr>
          </a:p>
        </p:txBody>
      </p:sp>
      <p:sp>
        <p:nvSpPr>
          <p:cNvPr id="406531" name="Rectangle 3"/>
          <p:cNvSpPr>
            <a:spLocks noGrp="1" noChangeArrowheads="1"/>
          </p:cNvSpPr>
          <p:nvPr>
            <p:ph type="body" idx="1"/>
          </p:nvPr>
        </p:nvSpPr>
        <p:spPr>
          <a:xfrm>
            <a:off x="457200" y="1238250"/>
            <a:ext cx="8229600" cy="5143500"/>
          </a:xfrm>
        </p:spPr>
        <p:txBody>
          <a:bodyPr/>
          <a:lstStyle/>
          <a:p>
            <a:pPr eaLnBrk="1" hangingPunct="1">
              <a:spcAft>
                <a:spcPct val="30000"/>
              </a:spcAft>
            </a:pPr>
            <a:r>
              <a:rPr kumimoji="1" lang="en-US" altLang="zh-CN" sz="2800">
                <a:latin typeface="Times New Roman" panose="02020603050405020304" pitchFamily="18" charset="0"/>
                <a:ea typeface="楷体_GB2312" pitchFamily="49" charset="-122"/>
              </a:rPr>
              <a:t>EDA</a:t>
            </a:r>
            <a:r>
              <a:rPr kumimoji="1" lang="zh-CN" altLang="en-US" sz="2800">
                <a:latin typeface="Times New Roman" panose="02020603050405020304" pitchFamily="18" charset="0"/>
                <a:ea typeface="楷体_GB2312" pitchFamily="49" charset="-122"/>
              </a:rPr>
              <a:t>（</a:t>
            </a:r>
            <a:r>
              <a:rPr kumimoji="1" lang="en-US" altLang="zh-CN" sz="2800">
                <a:latin typeface="Times New Roman" panose="02020603050405020304" pitchFamily="18" charset="0"/>
                <a:ea typeface="楷体_GB2312" pitchFamily="49" charset="-122"/>
              </a:rPr>
              <a:t>Elect</a:t>
            </a:r>
            <a:r>
              <a:rPr kumimoji="1" lang="en-US" altLang="zh-CN" sz="2800">
                <a:latin typeface="Times New Roman" panose="02020603050405020304" pitchFamily="18" charset="0"/>
              </a:rPr>
              <a:t>ronics Design Automation</a:t>
            </a:r>
            <a:r>
              <a:rPr kumimoji="1" lang="zh-CN" altLang="en-US" sz="2800">
                <a:latin typeface="Verdana" panose="020B0604030504040204" pitchFamily="34" charset="0"/>
              </a:rPr>
              <a:t>）</a:t>
            </a:r>
            <a:r>
              <a:rPr kumimoji="1" lang="zh-CN" altLang="en-US" sz="2800">
                <a:latin typeface="Times New Roman" panose="02020603050405020304" pitchFamily="18" charset="0"/>
                <a:ea typeface="楷体_GB2312" pitchFamily="49" charset="-122"/>
              </a:rPr>
              <a:t>技术</a:t>
            </a:r>
            <a:endParaRPr kumimoji="1" lang="en-US" altLang="zh-CN" sz="2800">
              <a:latin typeface="Times New Roman" panose="02020603050405020304" pitchFamily="18" charset="0"/>
              <a:ea typeface="楷体_GB2312" pitchFamily="49" charset="-122"/>
            </a:endParaRPr>
          </a:p>
          <a:p>
            <a:pPr lvl="1" eaLnBrk="1" hangingPunct="1">
              <a:spcAft>
                <a:spcPct val="30000"/>
              </a:spcAft>
            </a:pPr>
            <a:r>
              <a:rPr kumimoji="1" lang="zh-CN" altLang="en-US" sz="2400">
                <a:latin typeface="Times New Roman" panose="02020603050405020304" pitchFamily="18" charset="0"/>
                <a:ea typeface="楷体_GB2312" pitchFamily="49" charset="-122"/>
              </a:rPr>
              <a:t>以计算机为基本工具、借助于软件设计平台，自动完成数字系统的仿真、逻辑综合、布局布线等工作，最后下载到芯片，实现系统功能</a:t>
            </a:r>
            <a:endParaRPr kumimoji="1" lang="en-US" altLang="zh-CN" sz="2400">
              <a:latin typeface="Times New Roman" panose="02020603050405020304" pitchFamily="18" charset="0"/>
              <a:ea typeface="楷体_GB2312" pitchFamily="49" charset="-122"/>
            </a:endParaRPr>
          </a:p>
          <a:p>
            <a:pPr lvl="1" eaLnBrk="1" hangingPunct="1">
              <a:spcAft>
                <a:spcPct val="30000"/>
              </a:spcAft>
            </a:pPr>
            <a:r>
              <a:rPr kumimoji="1" lang="zh-CN" altLang="en-US" sz="2400">
                <a:latin typeface="Times New Roman" panose="02020603050405020304" pitchFamily="18" charset="0"/>
                <a:ea typeface="楷体_GB2312" pitchFamily="49" charset="-122"/>
              </a:rPr>
              <a:t>使硬件设计软件化</a:t>
            </a:r>
            <a:endParaRPr kumimoji="1" lang="en-US" altLang="zh-CN" sz="2400">
              <a:latin typeface="Times New Roman" panose="02020603050405020304" pitchFamily="18" charset="0"/>
              <a:ea typeface="楷体_GB2312" pitchFamily="49" charset="-122"/>
            </a:endParaRPr>
          </a:p>
          <a:p>
            <a:pPr eaLnBrk="1" hangingPunct="1">
              <a:spcAft>
                <a:spcPct val="30000"/>
              </a:spcAft>
              <a:buFontTx/>
              <a:buNone/>
            </a:pPr>
            <a:r>
              <a:rPr kumimoji="1" lang="zh-CN" altLang="en-US" sz="2400">
                <a:latin typeface="Times New Roman" panose="02020603050405020304" pitchFamily="18" charset="0"/>
                <a:ea typeface="楷体_GB2312" pitchFamily="49" charset="-122"/>
              </a:rPr>
              <a:t>    </a:t>
            </a:r>
            <a:endParaRPr kumimoji="1" lang="en-US" altLang="zh-CN" sz="2400">
              <a:latin typeface="Times New Roman" panose="02020603050405020304" pitchFamily="18" charset="0"/>
              <a:ea typeface="楷体_GB2312" pitchFamily="49" charset="-122"/>
            </a:endParaRPr>
          </a:p>
          <a:p>
            <a:pPr eaLnBrk="1" hangingPunct="1">
              <a:spcAft>
                <a:spcPct val="30000"/>
              </a:spcAft>
              <a:buFontTx/>
              <a:buNone/>
            </a:pPr>
            <a:r>
              <a:rPr kumimoji="1" lang="zh-CN" altLang="en-US" sz="24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 </a:t>
            </a:r>
            <a:r>
              <a:rPr kumimoji="1" lang="en-US" altLang="zh-CN" sz="2800">
                <a:latin typeface="Times New Roman" panose="02020603050405020304" pitchFamily="18" charset="0"/>
                <a:ea typeface="楷体_GB2312" pitchFamily="49" charset="-122"/>
              </a:rPr>
              <a:t>1</a:t>
            </a:r>
            <a:r>
              <a:rPr kumimoji="1" lang="zh-CN" altLang="en-US" sz="2800">
                <a:latin typeface="Times New Roman" panose="02020603050405020304" pitchFamily="18" charset="0"/>
                <a:ea typeface="楷体_GB2312" pitchFamily="49" charset="-122"/>
              </a:rPr>
              <a:t>、设计</a:t>
            </a:r>
            <a:endParaRPr kumimoji="1" lang="en-US" altLang="zh-CN" sz="2400">
              <a:latin typeface="Times New Roman" panose="02020603050405020304" pitchFamily="18" charset="0"/>
              <a:ea typeface="楷体_GB2312" pitchFamily="49" charset="-122"/>
            </a:endParaRPr>
          </a:p>
          <a:p>
            <a:pPr lvl="1" eaLnBrk="1" hangingPunct="1">
              <a:spcAft>
                <a:spcPct val="30000"/>
              </a:spcAft>
              <a:buFontTx/>
              <a:buNone/>
            </a:pPr>
            <a:r>
              <a:rPr kumimoji="1" lang="zh-CN" altLang="en-US" sz="2400">
                <a:latin typeface="Times New Roman" panose="02020603050405020304" pitchFamily="18" charset="0"/>
                <a:ea typeface="楷体_GB2312" pitchFamily="49" charset="-122"/>
              </a:rPr>
              <a:t>      原理图设计</a:t>
            </a:r>
            <a:endParaRPr kumimoji="1" lang="en-US" altLang="zh-CN" sz="2400">
              <a:latin typeface="Times New Roman" panose="02020603050405020304" pitchFamily="18" charset="0"/>
              <a:ea typeface="楷体_GB2312" pitchFamily="49" charset="-122"/>
            </a:endParaRPr>
          </a:p>
          <a:p>
            <a:pPr lvl="1" eaLnBrk="1" hangingPunct="1">
              <a:spcAft>
                <a:spcPct val="30000"/>
              </a:spcAft>
              <a:buFontTx/>
              <a:buNone/>
            </a:pPr>
            <a:r>
              <a:rPr kumimoji="1" lang="zh-CN" altLang="en-US" sz="2400">
                <a:latin typeface="Times New Roman" panose="02020603050405020304" pitchFamily="18" charset="0"/>
                <a:ea typeface="楷体_GB2312" pitchFamily="49" charset="-122"/>
              </a:rPr>
              <a:t>      硬件描述语言设计</a:t>
            </a:r>
          </a:p>
          <a:p>
            <a:pPr eaLnBrk="1" hangingPunct="1">
              <a:spcAft>
                <a:spcPct val="30000"/>
              </a:spcAft>
              <a:buFontTx/>
              <a:buNone/>
            </a:pPr>
            <a:endParaRPr kumimoji="1" lang="zh-CN" altLang="en-US" sz="2400">
              <a:latin typeface="Times New Roman" panose="02020603050405020304" pitchFamily="18" charset="0"/>
              <a:ea typeface="楷体_GB2312" pitchFamily="49" charset="-122"/>
            </a:endParaRPr>
          </a:p>
          <a:p>
            <a:pPr eaLnBrk="1" hangingPunct="1">
              <a:spcAft>
                <a:spcPct val="30000"/>
              </a:spcAft>
              <a:buFontTx/>
              <a:buNone/>
            </a:pPr>
            <a:endParaRPr kumimoji="1" lang="en-US" altLang="zh-CN" sz="2400">
              <a:latin typeface="Times New Roman" panose="02020603050405020304" pitchFamily="18" charset="0"/>
              <a:ea typeface="楷体_GB2312" pitchFamily="49" charset="-122"/>
            </a:endParaRPr>
          </a:p>
          <a:p>
            <a:pPr eaLnBrk="1" hangingPunct="1">
              <a:spcAft>
                <a:spcPct val="30000"/>
              </a:spcAft>
              <a:buFontTx/>
              <a:buNone/>
            </a:pPr>
            <a:endParaRPr lang="zh-CN" altLang="en-US" sz="2400"/>
          </a:p>
        </p:txBody>
      </p:sp>
      <p:pic>
        <p:nvPicPr>
          <p:cNvPr id="7" name="Picture 16" descr="jiemi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588" y="3116263"/>
            <a:ext cx="3505200" cy="319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animEffect transition="in" filter="blinds(horizontal)">
                                      <p:cBhvr>
                                        <p:cTn id="7" dur="500"/>
                                        <p:tgtEl>
                                          <p:spTgt spid="40653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6531">
                                            <p:txEl>
                                              <p:pRg st="1" end="1"/>
                                            </p:txEl>
                                          </p:spTgt>
                                        </p:tgtEl>
                                        <p:attrNameLst>
                                          <p:attrName>style.visibility</p:attrName>
                                        </p:attrNameLst>
                                      </p:cBhvr>
                                      <p:to>
                                        <p:strVal val="visible"/>
                                      </p:to>
                                    </p:set>
                                    <p:animEffect transition="in" filter="blinds(horizontal)">
                                      <p:cBhvr>
                                        <p:cTn id="10" dur="500"/>
                                        <p:tgtEl>
                                          <p:spTgt spid="40653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06531">
                                            <p:txEl>
                                              <p:pRg st="2" end="2"/>
                                            </p:txEl>
                                          </p:spTgt>
                                        </p:tgtEl>
                                        <p:attrNameLst>
                                          <p:attrName>style.visibility</p:attrName>
                                        </p:attrNameLst>
                                      </p:cBhvr>
                                      <p:to>
                                        <p:strVal val="visible"/>
                                      </p:to>
                                    </p:set>
                                    <p:animEffect transition="in" filter="blinds(horizontal)">
                                      <p:cBhvr>
                                        <p:cTn id="13" dur="500"/>
                                        <p:tgtEl>
                                          <p:spTgt spid="40653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06531">
                                            <p:txEl>
                                              <p:pRg st="4" end="4"/>
                                            </p:txEl>
                                          </p:spTgt>
                                        </p:tgtEl>
                                        <p:attrNameLst>
                                          <p:attrName>style.visibility</p:attrName>
                                        </p:attrNameLst>
                                      </p:cBhvr>
                                      <p:to>
                                        <p:strVal val="visible"/>
                                      </p:to>
                                    </p:set>
                                    <p:animEffect transition="in" filter="blinds(horizontal)">
                                      <p:cBhvr>
                                        <p:cTn id="18" dur="500"/>
                                        <p:tgtEl>
                                          <p:spTgt spid="406531">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06531">
                                            <p:txEl>
                                              <p:pRg st="5" end="5"/>
                                            </p:txEl>
                                          </p:spTgt>
                                        </p:tgtEl>
                                        <p:attrNameLst>
                                          <p:attrName>style.visibility</p:attrName>
                                        </p:attrNameLst>
                                      </p:cBhvr>
                                      <p:to>
                                        <p:strVal val="visible"/>
                                      </p:to>
                                    </p:set>
                                    <p:animEffect transition="in" filter="blinds(horizontal)">
                                      <p:cBhvr>
                                        <p:cTn id="21" dur="500"/>
                                        <p:tgtEl>
                                          <p:spTgt spid="406531">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06531">
                                            <p:txEl>
                                              <p:pRg st="6" end="6"/>
                                            </p:txEl>
                                          </p:spTgt>
                                        </p:tgtEl>
                                        <p:attrNameLst>
                                          <p:attrName>style.visibility</p:attrName>
                                        </p:attrNameLst>
                                      </p:cBhvr>
                                      <p:to>
                                        <p:strVal val="visible"/>
                                      </p:to>
                                    </p:set>
                                    <p:animEffect transition="in" filter="blinds(horizontal)">
                                      <p:cBhvr>
                                        <p:cTn id="24" dur="500"/>
                                        <p:tgtEl>
                                          <p:spTgt spid="406531">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ox(in)">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028D2116-CBEC-4423-A650-8A39AD0E0B16}"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39939"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9940"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D8F36EF-3446-4447-BF93-56A9ED452CB7}" type="slidenum">
              <a:rPr lang="en-US" altLang="zh-CN" sz="1800" b="0" smtClean="0">
                <a:solidFill>
                  <a:srgbClr val="B2B2B2"/>
                </a:solidFill>
              </a:rPr>
              <a:pPr>
                <a:spcAft>
                  <a:spcPct val="0"/>
                </a:spcAft>
                <a:buFontTx/>
                <a:buNone/>
              </a:pPr>
              <a:t>23</a:t>
            </a:fld>
            <a:endParaRPr lang="en-US" altLang="zh-CN" sz="1800" b="0">
              <a:solidFill>
                <a:srgbClr val="B2B2B2"/>
              </a:solidFill>
            </a:endParaRPr>
          </a:p>
        </p:txBody>
      </p:sp>
      <p:sp>
        <p:nvSpPr>
          <p:cNvPr id="39941" name="Rectangle 2"/>
          <p:cNvSpPr>
            <a:spLocks noGrp="1" noChangeArrowheads="1"/>
          </p:cNvSpPr>
          <p:nvPr>
            <p:ph type="title"/>
          </p:nvPr>
        </p:nvSpPr>
        <p:spPr/>
        <p:txBody>
          <a:bodyPr/>
          <a:lstStyle/>
          <a:p>
            <a:r>
              <a:rPr kumimoji="1" lang="zh-CN" altLang="en-US">
                <a:solidFill>
                  <a:schemeClr val="tx1"/>
                </a:solidFill>
                <a:latin typeface="楷体_GB2312" pitchFamily="49" charset="-122"/>
                <a:ea typeface="楷体_GB2312" pitchFamily="49" charset="-122"/>
              </a:rPr>
              <a:t>电子设计自动化</a:t>
            </a:r>
            <a:r>
              <a:rPr kumimoji="1" lang="zh-CN" altLang="en-US">
                <a:solidFill>
                  <a:schemeClr val="tx1"/>
                </a:solidFill>
                <a:latin typeface="Times New Roman" panose="02020603050405020304" pitchFamily="18" charset="0"/>
                <a:ea typeface="楷体_GB2312" pitchFamily="49" charset="-122"/>
              </a:rPr>
              <a:t>技术 </a:t>
            </a:r>
            <a:r>
              <a:rPr kumimoji="1" lang="en-US" altLang="zh-CN">
                <a:solidFill>
                  <a:schemeClr val="tx1"/>
                </a:solidFill>
                <a:latin typeface="Times New Roman" panose="02020603050405020304" pitchFamily="18" charset="0"/>
                <a:ea typeface="楷体_GB2312" pitchFamily="49" charset="-122"/>
              </a:rPr>
              <a:t>(</a:t>
            </a:r>
            <a:r>
              <a:rPr kumimoji="1" lang="zh-CN" altLang="en-US">
                <a:solidFill>
                  <a:schemeClr val="tx1"/>
                </a:solidFill>
                <a:latin typeface="Times New Roman" panose="02020603050405020304" pitchFamily="18" charset="0"/>
                <a:ea typeface="楷体_GB2312" pitchFamily="49" charset="-122"/>
              </a:rPr>
              <a:t>续</a:t>
            </a:r>
            <a:r>
              <a:rPr kumimoji="1" lang="en-US" altLang="zh-CN">
                <a:solidFill>
                  <a:schemeClr val="tx1"/>
                </a:solidFill>
                <a:latin typeface="Times New Roman" panose="02020603050405020304" pitchFamily="18" charset="0"/>
                <a:ea typeface="楷体_GB2312" pitchFamily="49" charset="-122"/>
              </a:rPr>
              <a:t>)</a:t>
            </a:r>
            <a:endParaRPr lang="zh-CN" altLang="en-US">
              <a:solidFill>
                <a:schemeClr val="tx1"/>
              </a:solidFill>
            </a:endParaRPr>
          </a:p>
        </p:txBody>
      </p:sp>
      <p:grpSp>
        <p:nvGrpSpPr>
          <p:cNvPr id="2" name="Group 12"/>
          <p:cNvGrpSpPr>
            <a:grpSpLocks/>
          </p:cNvGrpSpPr>
          <p:nvPr/>
        </p:nvGrpSpPr>
        <p:grpSpPr bwMode="auto">
          <a:xfrm>
            <a:off x="4587875" y="1243013"/>
            <a:ext cx="4267200" cy="4217987"/>
            <a:chOff x="2928" y="1162"/>
            <a:chExt cx="2688" cy="2657"/>
          </a:xfrm>
        </p:grpSpPr>
        <p:sp>
          <p:nvSpPr>
            <p:cNvPr id="39952" name="Text Box 13"/>
            <p:cNvSpPr txBox="1">
              <a:spLocks noChangeArrowheads="1"/>
            </p:cNvSpPr>
            <p:nvPr/>
          </p:nvSpPr>
          <p:spPr bwMode="auto">
            <a:xfrm>
              <a:off x="3107" y="1162"/>
              <a:ext cx="1814"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800">
                  <a:solidFill>
                    <a:srgbClr val="040468"/>
                  </a:solidFill>
                  <a:latin typeface="楷体_GB2312" pitchFamily="49" charset="-122"/>
                  <a:ea typeface="楷体_GB2312" pitchFamily="49" charset="-122"/>
                </a:rPr>
                <a:t>3</a:t>
              </a:r>
              <a:r>
                <a:rPr kumimoji="1" lang="zh-CN" altLang="en-US" sz="2800">
                  <a:solidFill>
                    <a:srgbClr val="040468"/>
                  </a:solidFill>
                  <a:latin typeface="楷体_GB2312" pitchFamily="49" charset="-122"/>
                  <a:ea typeface="楷体_GB2312" pitchFamily="49" charset="-122"/>
                </a:rPr>
                <a:t>、下载</a:t>
              </a:r>
            </a:p>
          </p:txBody>
        </p:sp>
        <p:grpSp>
          <p:nvGrpSpPr>
            <p:cNvPr id="39953" name="Group 14"/>
            <p:cNvGrpSpPr>
              <a:grpSpLocks/>
            </p:cNvGrpSpPr>
            <p:nvPr/>
          </p:nvGrpSpPr>
          <p:grpSpPr bwMode="auto">
            <a:xfrm>
              <a:off x="2928" y="1563"/>
              <a:ext cx="2688" cy="2256"/>
              <a:chOff x="2928" y="1200"/>
              <a:chExt cx="2688" cy="2256"/>
            </a:xfrm>
          </p:grpSpPr>
          <p:pic>
            <p:nvPicPr>
              <p:cNvPr id="39954" name="Picture 15" descr="下栽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200"/>
                <a:ext cx="2688" cy="22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55" name="Rectangle 16"/>
              <p:cNvSpPr>
                <a:spLocks noChangeArrowheads="1"/>
              </p:cNvSpPr>
              <p:nvPr/>
            </p:nvSpPr>
            <p:spPr bwMode="auto">
              <a:xfrm>
                <a:off x="2928" y="1200"/>
                <a:ext cx="2688" cy="2256"/>
              </a:xfrm>
              <a:prstGeom prst="rect">
                <a:avLst/>
              </a:prstGeom>
              <a:noFill/>
              <a:ln w="38100">
                <a:solidFill>
                  <a:srgbClr val="99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grpSp>
      <p:grpSp>
        <p:nvGrpSpPr>
          <p:cNvPr id="4" name="Group 17"/>
          <p:cNvGrpSpPr>
            <a:grpSpLocks/>
          </p:cNvGrpSpPr>
          <p:nvPr/>
        </p:nvGrpSpPr>
        <p:grpSpPr bwMode="auto">
          <a:xfrm>
            <a:off x="395288" y="1214438"/>
            <a:ext cx="3733800" cy="4441825"/>
            <a:chOff x="432" y="1117"/>
            <a:chExt cx="2352" cy="2798"/>
          </a:xfrm>
        </p:grpSpPr>
        <p:sp>
          <p:nvSpPr>
            <p:cNvPr id="39947" name="Text Box 18"/>
            <p:cNvSpPr txBox="1">
              <a:spLocks noChangeArrowheads="1"/>
            </p:cNvSpPr>
            <p:nvPr/>
          </p:nvSpPr>
          <p:spPr bwMode="auto">
            <a:xfrm>
              <a:off x="476" y="1117"/>
              <a:ext cx="1900"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800">
                  <a:solidFill>
                    <a:srgbClr val="040468"/>
                  </a:solidFill>
                  <a:latin typeface="楷体_GB2312" pitchFamily="49" charset="-122"/>
                  <a:ea typeface="楷体_GB2312" pitchFamily="49" charset="-122"/>
                </a:rPr>
                <a:t>2</a:t>
              </a:r>
              <a:r>
                <a:rPr kumimoji="1" lang="zh-CN" altLang="en-US" sz="2800">
                  <a:solidFill>
                    <a:srgbClr val="040468"/>
                  </a:solidFill>
                  <a:latin typeface="楷体_GB2312" pitchFamily="49" charset="-122"/>
                  <a:ea typeface="楷体_GB2312" pitchFamily="49" charset="-122"/>
                </a:rPr>
                <a:t>、仿真</a:t>
              </a:r>
            </a:p>
          </p:txBody>
        </p:sp>
        <p:grpSp>
          <p:nvGrpSpPr>
            <p:cNvPr id="39948" name="Group 19"/>
            <p:cNvGrpSpPr>
              <a:grpSpLocks/>
            </p:cNvGrpSpPr>
            <p:nvPr/>
          </p:nvGrpSpPr>
          <p:grpSpPr bwMode="auto">
            <a:xfrm>
              <a:off x="432" y="1515"/>
              <a:ext cx="2352" cy="2304"/>
              <a:chOff x="192" y="1344"/>
              <a:chExt cx="2352" cy="2400"/>
            </a:xfrm>
          </p:grpSpPr>
          <p:pic>
            <p:nvPicPr>
              <p:cNvPr id="39950" name="Picture 20" descr="仿真界面"/>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1344"/>
                <a:ext cx="2352" cy="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pic>
          <p:sp>
            <p:nvSpPr>
              <p:cNvPr id="39951" name="Rectangle 21"/>
              <p:cNvSpPr>
                <a:spLocks noChangeArrowheads="1"/>
              </p:cNvSpPr>
              <p:nvPr/>
            </p:nvSpPr>
            <p:spPr bwMode="auto">
              <a:xfrm>
                <a:off x="192" y="1344"/>
                <a:ext cx="2352" cy="2400"/>
              </a:xfrm>
              <a:prstGeom prst="rect">
                <a:avLst/>
              </a:prstGeom>
              <a:noFill/>
              <a:ln w="57150">
                <a:solidFill>
                  <a:srgbClr val="99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pic>
          <p:nvPicPr>
            <p:cNvPr id="39949" name="Picture 22" descr="仿真"/>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1515"/>
              <a:ext cx="2352" cy="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0" name="Text Box 23"/>
          <p:cNvSpPr txBox="1">
            <a:spLocks noChangeArrowheads="1"/>
          </p:cNvSpPr>
          <p:nvPr/>
        </p:nvSpPr>
        <p:spPr bwMode="auto">
          <a:xfrm>
            <a:off x="466725" y="5780088"/>
            <a:ext cx="32131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800">
                <a:latin typeface="楷体_GB2312" pitchFamily="49" charset="-122"/>
                <a:ea typeface="楷体_GB2312" pitchFamily="49" charset="-122"/>
              </a:rPr>
              <a:t>4</a:t>
            </a:r>
            <a:r>
              <a:rPr kumimoji="1" lang="zh-CN" altLang="en-US" sz="2800">
                <a:latin typeface="楷体_GB2312" pitchFamily="49" charset="-122"/>
                <a:ea typeface="楷体_GB2312" pitchFamily="49" charset="-122"/>
              </a:rPr>
              <a:t>、验证结果</a:t>
            </a:r>
          </a:p>
        </p:txBody>
      </p:sp>
      <p:sp>
        <p:nvSpPr>
          <p:cNvPr id="21" name="AutoShape 24"/>
          <p:cNvSpPr>
            <a:spLocks noChangeArrowheads="1"/>
          </p:cNvSpPr>
          <p:nvPr/>
        </p:nvSpPr>
        <p:spPr bwMode="auto">
          <a:xfrm>
            <a:off x="5578475" y="5564188"/>
            <a:ext cx="1368425" cy="649287"/>
          </a:xfrm>
          <a:prstGeom prst="wedgeRoundRectCallout">
            <a:avLst>
              <a:gd name="adj1" fmla="val -92343"/>
              <a:gd name="adj2" fmla="val -94745"/>
              <a:gd name="adj3" fmla="val 16667"/>
            </a:avLst>
          </a:prstGeom>
          <a:solidFill>
            <a:srgbClr val="99CCFF"/>
          </a:solidFill>
          <a:ln w="9525">
            <a:solidFill>
              <a:schemeClr val="tx1"/>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Aft>
                <a:spcPct val="0"/>
              </a:spcAft>
              <a:buFontTx/>
              <a:buNone/>
            </a:pPr>
            <a:r>
              <a:rPr kumimoji="1" lang="zh-CN" altLang="en-US" sz="2400" b="0">
                <a:solidFill>
                  <a:srgbClr val="040468"/>
                </a:solidFill>
                <a:latin typeface="楷体_GB2312" pitchFamily="49" charset="-122"/>
                <a:ea typeface="楷体_GB2312" pitchFamily="49" charset="-122"/>
              </a:rPr>
              <a:t>实验板</a:t>
            </a:r>
          </a:p>
        </p:txBody>
      </p:sp>
      <p:sp>
        <p:nvSpPr>
          <p:cNvPr id="22" name="AutoShape 25"/>
          <p:cNvSpPr>
            <a:spLocks noChangeArrowheads="1"/>
          </p:cNvSpPr>
          <p:nvPr/>
        </p:nvSpPr>
        <p:spPr bwMode="auto">
          <a:xfrm>
            <a:off x="4148138" y="3043238"/>
            <a:ext cx="1143000" cy="685800"/>
          </a:xfrm>
          <a:prstGeom prst="wedgeRoundRectCallout">
            <a:avLst>
              <a:gd name="adj1" fmla="val 86667"/>
              <a:gd name="adj2" fmla="val 107870"/>
              <a:gd name="adj3" fmla="val 16667"/>
            </a:avLst>
          </a:prstGeom>
          <a:solidFill>
            <a:srgbClr val="99CCFF"/>
          </a:solidFill>
          <a:ln w="9525">
            <a:solidFill>
              <a:schemeClr val="tx1"/>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Aft>
                <a:spcPct val="0"/>
              </a:spcAft>
              <a:buFontTx/>
              <a:buNone/>
            </a:pPr>
            <a:r>
              <a:rPr kumimoji="1" lang="zh-CN" altLang="en-US" sz="2400" b="0">
                <a:solidFill>
                  <a:srgbClr val="040468"/>
                </a:solidFill>
                <a:latin typeface="楷体_GB2312" pitchFamily="49" charset="-122"/>
                <a:ea typeface="楷体_GB2312" pitchFamily="49" charset="-122"/>
              </a:rPr>
              <a:t>下载线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strips(downRight)">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a:t>技术日新月异中</a:t>
            </a:r>
          </a:p>
        </p:txBody>
      </p:sp>
      <p:sp>
        <p:nvSpPr>
          <p:cNvPr id="41987"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3274001-A156-466A-9217-5403777AAFBB}"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41988"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41989"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E405C079-C484-4EE2-9968-0D1A1DBD5717}" type="slidenum">
              <a:rPr lang="en-US" altLang="zh-CN" sz="1800" b="0" smtClean="0">
                <a:solidFill>
                  <a:srgbClr val="B2B2B2"/>
                </a:solidFill>
              </a:rPr>
              <a:pPr>
                <a:spcAft>
                  <a:spcPct val="0"/>
                </a:spcAft>
                <a:buFontTx/>
                <a:buNone/>
              </a:pPr>
              <a:t>24</a:t>
            </a:fld>
            <a:endParaRPr lang="en-US" altLang="zh-CN" sz="1800" b="0">
              <a:solidFill>
                <a:srgbClr val="B2B2B2"/>
              </a:solidFill>
            </a:endParaRPr>
          </a:p>
        </p:txBody>
      </p:sp>
      <p:sp>
        <p:nvSpPr>
          <p:cNvPr id="41990" name="矩形 9"/>
          <p:cNvSpPr>
            <a:spLocks noChangeArrowheads="1"/>
          </p:cNvSpPr>
          <p:nvPr/>
        </p:nvSpPr>
        <p:spPr bwMode="auto">
          <a:xfrm>
            <a:off x="527050" y="5553075"/>
            <a:ext cx="85693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en-US" altLang="zh-CN" sz="1600" b="0"/>
              <a:t>Xilinx FPGA: </a:t>
            </a:r>
            <a:r>
              <a:rPr lang="en-US" altLang="zh-CN" sz="1600" b="0">
                <a:hlinkClick r:id="rId2"/>
              </a:rPr>
              <a:t>https://china.xilinx.com/products/design-tools/software-zone.html</a:t>
            </a:r>
            <a:endParaRPr lang="en-US" altLang="zh-CN" sz="1600" b="0"/>
          </a:p>
          <a:p>
            <a:pPr>
              <a:spcAft>
                <a:spcPct val="0"/>
              </a:spcAft>
              <a:buFontTx/>
              <a:buNone/>
            </a:pPr>
            <a:r>
              <a:rPr lang="en-US" altLang="zh-CN" sz="1600" b="0"/>
              <a:t>Intel (Altera) FPGA: </a:t>
            </a:r>
            <a:r>
              <a:rPr lang="en-US" altLang="zh-CN" sz="1600" b="0">
                <a:hlinkClick r:id="rId3"/>
              </a:rPr>
              <a:t>https://www.intel.com/content/www/us/en/products/programmable.html</a:t>
            </a:r>
            <a:r>
              <a:rPr lang="en-US" altLang="zh-CN" sz="1600" b="0"/>
              <a:t> </a:t>
            </a:r>
            <a:endParaRPr lang="zh-CN" altLang="en-US" sz="1600" b="0"/>
          </a:p>
        </p:txBody>
      </p:sp>
      <p:pic>
        <p:nvPicPr>
          <p:cNvPr id="2" name="图片 1"/>
          <p:cNvPicPr>
            <a:picLocks noChangeAspect="1"/>
          </p:cNvPicPr>
          <p:nvPr/>
        </p:nvPicPr>
        <p:blipFill>
          <a:blip r:embed="rId4"/>
          <a:stretch>
            <a:fillRect/>
          </a:stretch>
        </p:blipFill>
        <p:spPr>
          <a:xfrm>
            <a:off x="390525" y="1592263"/>
            <a:ext cx="3932238" cy="3432175"/>
          </a:xfrm>
          <a:prstGeom prst="rect">
            <a:avLst/>
          </a:prstGeom>
          <a:ln w="9525">
            <a:solidFill>
              <a:srgbClr val="000000"/>
            </a:solidFill>
            <a:miter lim="800000"/>
            <a:headEnd/>
            <a:tailEnd/>
          </a:ln>
          <a:effectLst>
            <a:outerShdw blurRad="50800" dist="38100" dir="2700000" algn="tl" rotWithShape="0">
              <a:srgbClr val="000000">
                <a:alpha val="43000"/>
              </a:srgbClr>
            </a:outerShdw>
          </a:effectLst>
        </p:spPr>
      </p:pic>
      <p:pic>
        <p:nvPicPr>
          <p:cNvPr id="4" name="图片 3"/>
          <p:cNvPicPr>
            <a:picLocks noChangeAspect="1"/>
          </p:cNvPicPr>
          <p:nvPr/>
        </p:nvPicPr>
        <p:blipFill>
          <a:blip r:embed="rId5"/>
          <a:stretch>
            <a:fillRect/>
          </a:stretch>
        </p:blipFill>
        <p:spPr>
          <a:xfrm>
            <a:off x="4779963" y="1592263"/>
            <a:ext cx="3948112" cy="3414712"/>
          </a:xfrm>
          <a:prstGeom prst="rect">
            <a:avLst/>
          </a:prstGeom>
          <a:ln w="9525">
            <a:solidFill>
              <a:srgbClr val="000000"/>
            </a:solidFill>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a:t>技术日新月异中</a:t>
            </a:r>
          </a:p>
        </p:txBody>
      </p:sp>
      <p:sp>
        <p:nvSpPr>
          <p:cNvPr id="43011"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5D1DD4C8-484A-43D6-B28F-06EBED393280}"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43012"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43013"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6A69B21-E9F3-42D3-AA8B-9EFB7DA65842}" type="slidenum">
              <a:rPr lang="en-US" altLang="zh-CN" sz="1800" b="0" smtClean="0">
                <a:solidFill>
                  <a:srgbClr val="B2B2B2"/>
                </a:solidFill>
              </a:rPr>
              <a:pPr>
                <a:spcAft>
                  <a:spcPct val="0"/>
                </a:spcAft>
                <a:buFontTx/>
                <a:buNone/>
              </a:pPr>
              <a:t>25</a:t>
            </a:fld>
            <a:endParaRPr lang="en-US" altLang="zh-CN" sz="1800" b="0">
              <a:solidFill>
                <a:srgbClr val="B2B2B2"/>
              </a:solidFill>
            </a:endParaRPr>
          </a:p>
        </p:txBody>
      </p:sp>
      <p:pic>
        <p:nvPicPr>
          <p:cNvPr id="40966" name="图片 7"/>
          <p:cNvPicPr>
            <a:picLocks noChangeAspect="1"/>
          </p:cNvPicPr>
          <p:nvPr/>
        </p:nvPicPr>
        <p:blipFill>
          <a:blip r:embed="rId2"/>
          <a:srcRect/>
          <a:stretch>
            <a:fillRect/>
          </a:stretch>
        </p:blipFill>
        <p:spPr bwMode="auto">
          <a:xfrm>
            <a:off x="187325" y="1627188"/>
            <a:ext cx="4168775" cy="3397250"/>
          </a:xfrm>
          <a:prstGeom prst="rect">
            <a:avLst/>
          </a:prstGeom>
          <a:ln w="9525">
            <a:solidFill>
              <a:srgbClr val="000000"/>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40967" name="图片 8"/>
          <p:cNvPicPr>
            <a:picLocks noChangeAspect="1"/>
          </p:cNvPicPr>
          <p:nvPr/>
        </p:nvPicPr>
        <p:blipFill>
          <a:blip r:embed="rId3"/>
          <a:srcRect/>
          <a:stretch>
            <a:fillRect/>
          </a:stretch>
        </p:blipFill>
        <p:spPr bwMode="auto">
          <a:xfrm>
            <a:off x="4811713" y="1592263"/>
            <a:ext cx="4143375" cy="3432175"/>
          </a:xfrm>
          <a:prstGeom prst="rect">
            <a:avLst/>
          </a:prstGeom>
          <a:ln w="9525">
            <a:solidFill>
              <a:srgbClr val="000000"/>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43016" name="矩形 9"/>
          <p:cNvSpPr>
            <a:spLocks noChangeArrowheads="1"/>
          </p:cNvSpPr>
          <p:nvPr/>
        </p:nvSpPr>
        <p:spPr bwMode="auto">
          <a:xfrm>
            <a:off x="457200" y="5589588"/>
            <a:ext cx="749935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en-US" altLang="zh-CN" sz="1800" b="0" dirty="0" err="1"/>
              <a:t>Altium</a:t>
            </a:r>
            <a:r>
              <a:rPr lang="en-US" altLang="zh-CN" sz="1800" b="0" dirty="0"/>
              <a:t> Designer: </a:t>
            </a:r>
            <a:r>
              <a:rPr lang="en-US" altLang="zh-CN" sz="1800" b="0" dirty="0">
                <a:hlinkClick r:id="rId4"/>
              </a:rPr>
              <a:t>https://www.altium.com.cn/</a:t>
            </a:r>
            <a:r>
              <a:rPr lang="zh-CN" altLang="en-US" sz="1800" b="0" dirty="0"/>
              <a:t> </a:t>
            </a:r>
            <a:endParaRPr lang="en-US" altLang="zh-CN" sz="1800" b="0" dirty="0"/>
          </a:p>
          <a:p>
            <a:pPr>
              <a:spcAft>
                <a:spcPct val="0"/>
              </a:spcAft>
              <a:buFontTx/>
              <a:buNone/>
            </a:pPr>
            <a:r>
              <a:rPr lang="en-US" altLang="zh-CN" sz="1800" b="0" dirty="0"/>
              <a:t>EAGLE</a:t>
            </a:r>
            <a:r>
              <a:rPr lang="en-US" altLang="zh-CN" sz="1800" b="0" dirty="0">
                <a:latin typeface="+mn-lt"/>
              </a:rPr>
              <a:t>: </a:t>
            </a:r>
            <a:r>
              <a:rPr lang="en-US" altLang="zh-CN" sz="1800" b="0" dirty="0">
                <a:hlinkClick r:id="rId5"/>
              </a:rPr>
              <a:t>http://www.autodesk.com/products/eagle/overview</a:t>
            </a:r>
            <a:endParaRPr lang="en-US" altLang="zh-CN" sz="1800" b="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a:t>技术日新月异中</a:t>
            </a:r>
          </a:p>
        </p:txBody>
      </p:sp>
      <p:sp>
        <p:nvSpPr>
          <p:cNvPr id="43011"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5D1DD4C8-484A-43D6-B28F-06EBED393280}"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43012"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43013"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6A69B21-E9F3-42D3-AA8B-9EFB7DA65842}" type="slidenum">
              <a:rPr lang="en-US" altLang="zh-CN" sz="1800" b="0" smtClean="0">
                <a:solidFill>
                  <a:srgbClr val="B2B2B2"/>
                </a:solidFill>
              </a:rPr>
              <a:pPr>
                <a:spcAft>
                  <a:spcPct val="0"/>
                </a:spcAft>
                <a:buFontTx/>
                <a:buNone/>
              </a:pPr>
              <a:t>26</a:t>
            </a:fld>
            <a:endParaRPr lang="en-US" altLang="zh-CN" sz="1800" b="0">
              <a:solidFill>
                <a:srgbClr val="B2B2B2"/>
              </a:solidFill>
            </a:endParaRPr>
          </a:p>
        </p:txBody>
      </p:sp>
      <p:pic>
        <p:nvPicPr>
          <p:cNvPr id="3" name="图片 2">
            <a:extLst>
              <a:ext uri="{FF2B5EF4-FFF2-40B4-BE49-F238E27FC236}">
                <a16:creationId xmlns:a16="http://schemas.microsoft.com/office/drawing/2014/main" id="{E2FED523-7062-0248-8FBC-E770ECCE6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0082"/>
            <a:ext cx="9144000" cy="3297836"/>
          </a:xfrm>
          <a:prstGeom prst="rect">
            <a:avLst/>
          </a:prstGeom>
        </p:spPr>
      </p:pic>
      <p:sp>
        <p:nvSpPr>
          <p:cNvPr id="4" name="文本框 3">
            <a:extLst>
              <a:ext uri="{FF2B5EF4-FFF2-40B4-BE49-F238E27FC236}">
                <a16:creationId xmlns:a16="http://schemas.microsoft.com/office/drawing/2014/main" id="{56598AD6-4385-1448-AA0D-44A574F412A7}"/>
              </a:ext>
            </a:extLst>
          </p:cNvPr>
          <p:cNvSpPr txBox="1"/>
          <p:nvPr/>
        </p:nvSpPr>
        <p:spPr>
          <a:xfrm>
            <a:off x="3682244" y="5211714"/>
            <a:ext cx="5004556" cy="369332"/>
          </a:xfrm>
          <a:prstGeom prst="rect">
            <a:avLst/>
          </a:prstGeom>
          <a:noFill/>
        </p:spPr>
        <p:txBody>
          <a:bodyPr wrap="square" rtlCol="0">
            <a:spAutoFit/>
          </a:bodyPr>
          <a:lstStyle/>
          <a:p>
            <a:r>
              <a:rPr kumimoji="1" lang="zh-CN" altLang="en-US" dirty="0"/>
              <a:t>支持国产，一步到位</a:t>
            </a:r>
          </a:p>
        </p:txBody>
      </p:sp>
    </p:spTree>
    <p:extLst>
      <p:ext uri="{BB962C8B-B14F-4D97-AF65-F5344CB8AC3E}">
        <p14:creationId xmlns:p14="http://schemas.microsoft.com/office/powerpoint/2010/main" val="2375394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DB65A1B-EA75-4F23-9ECA-82ABBC1472BC}"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44035"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44036"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4A466122-440B-4E3D-826D-DDF8FB0DBFDA}" type="slidenum">
              <a:rPr lang="en-US" altLang="zh-CN" sz="1800" b="0" smtClean="0">
                <a:solidFill>
                  <a:srgbClr val="B2B2B2"/>
                </a:solidFill>
              </a:rPr>
              <a:pPr>
                <a:spcAft>
                  <a:spcPct val="0"/>
                </a:spcAft>
                <a:buFontTx/>
                <a:buNone/>
              </a:pPr>
              <a:t>27</a:t>
            </a:fld>
            <a:endParaRPr lang="en-US" altLang="zh-CN" sz="1800" b="0">
              <a:solidFill>
                <a:srgbClr val="B2B2B2"/>
              </a:solidFill>
            </a:endParaRPr>
          </a:p>
        </p:txBody>
      </p:sp>
      <p:sp>
        <p:nvSpPr>
          <p:cNvPr id="44037" name="Rectangle 2"/>
          <p:cNvSpPr>
            <a:spLocks noGrp="1" noChangeArrowheads="1"/>
          </p:cNvSpPr>
          <p:nvPr>
            <p:ph type="title"/>
          </p:nvPr>
        </p:nvSpPr>
        <p:spPr/>
        <p:txBody>
          <a:bodyPr/>
          <a:lstStyle/>
          <a:p>
            <a:r>
              <a:rPr lang="zh-CN" altLang="en-US"/>
              <a:t>电子电路的层次结构</a:t>
            </a:r>
          </a:p>
        </p:txBody>
      </p:sp>
      <p:sp>
        <p:nvSpPr>
          <p:cNvPr id="44038" name="Text Box 7"/>
          <p:cNvSpPr txBox="1">
            <a:spLocks noChangeArrowheads="1"/>
          </p:cNvSpPr>
          <p:nvPr/>
        </p:nvSpPr>
        <p:spPr bwMode="auto">
          <a:xfrm>
            <a:off x="5976938" y="1233488"/>
            <a:ext cx="2303462"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a:t>模拟电路</a:t>
            </a:r>
          </a:p>
        </p:txBody>
      </p:sp>
      <p:sp>
        <p:nvSpPr>
          <p:cNvPr id="44039" name="Text Box 8"/>
          <p:cNvSpPr txBox="1">
            <a:spLocks noChangeArrowheads="1"/>
          </p:cNvSpPr>
          <p:nvPr/>
        </p:nvSpPr>
        <p:spPr bwMode="auto">
          <a:xfrm>
            <a:off x="863600" y="1233488"/>
            <a:ext cx="2052638"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a:t>数字电路</a:t>
            </a:r>
          </a:p>
        </p:txBody>
      </p:sp>
      <p:grpSp>
        <p:nvGrpSpPr>
          <p:cNvPr id="5" name="Gruppierung 4"/>
          <p:cNvGrpSpPr/>
          <p:nvPr/>
        </p:nvGrpSpPr>
        <p:grpSpPr>
          <a:xfrm>
            <a:off x="5976938" y="1989138"/>
            <a:ext cx="2303462" cy="2881312"/>
            <a:chOff x="5976938" y="1989138"/>
            <a:chExt cx="2303462" cy="2881312"/>
          </a:xfrm>
        </p:grpSpPr>
        <p:sp>
          <p:nvSpPr>
            <p:cNvPr id="44043" name="Text Box 6"/>
            <p:cNvSpPr txBox="1">
              <a:spLocks noChangeArrowheads="1"/>
            </p:cNvSpPr>
            <p:nvPr/>
          </p:nvSpPr>
          <p:spPr bwMode="auto">
            <a:xfrm>
              <a:off x="5976938" y="3933825"/>
              <a:ext cx="2303462" cy="534988"/>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dirty="0">
                  <a:solidFill>
                    <a:srgbClr val="0033CC"/>
                  </a:solidFill>
                </a:rPr>
                <a:t>运算放大器</a:t>
              </a:r>
            </a:p>
          </p:txBody>
        </p:sp>
        <p:sp>
          <p:nvSpPr>
            <p:cNvPr id="44046" name="Text Box 11"/>
            <p:cNvSpPr txBox="1">
              <a:spLocks noChangeArrowheads="1"/>
            </p:cNvSpPr>
            <p:nvPr/>
          </p:nvSpPr>
          <p:spPr bwMode="auto">
            <a:xfrm>
              <a:off x="5976938" y="1989138"/>
              <a:ext cx="2303462" cy="1549400"/>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nchor="ctr" anchorCtr="1"/>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ct val="0"/>
                </a:spcAft>
                <a:buFontTx/>
                <a:buNone/>
              </a:pPr>
              <a:r>
                <a:rPr lang="zh-CN" altLang="en-US" sz="2800" dirty="0">
                  <a:solidFill>
                    <a:srgbClr val="0033CC"/>
                  </a:solidFill>
                </a:rPr>
                <a:t>放大、运算、</a:t>
              </a:r>
            </a:p>
            <a:p>
              <a:pPr eaLnBrk="1" hangingPunct="1">
                <a:lnSpc>
                  <a:spcPct val="110000"/>
                </a:lnSpc>
                <a:spcAft>
                  <a:spcPct val="0"/>
                </a:spcAft>
                <a:buFontTx/>
                <a:buNone/>
              </a:pPr>
              <a:r>
                <a:rPr lang="zh-CN" altLang="en-US" sz="2800" strike="sngStrike" dirty="0">
                  <a:solidFill>
                    <a:srgbClr val="0033CC"/>
                  </a:solidFill>
                </a:rPr>
                <a:t>滤波</a:t>
              </a:r>
              <a:r>
                <a:rPr lang="zh-CN" altLang="en-US" sz="2800" dirty="0">
                  <a:solidFill>
                    <a:srgbClr val="0033CC"/>
                  </a:solidFill>
                </a:rPr>
                <a:t>、产生、</a:t>
              </a:r>
            </a:p>
            <a:p>
              <a:pPr eaLnBrk="1" hangingPunct="1">
                <a:lnSpc>
                  <a:spcPct val="110000"/>
                </a:lnSpc>
                <a:spcAft>
                  <a:spcPct val="0"/>
                </a:spcAft>
                <a:buFontTx/>
                <a:buNone/>
              </a:pPr>
              <a:r>
                <a:rPr lang="zh-CN" altLang="en-US" sz="2800" dirty="0">
                  <a:solidFill>
                    <a:srgbClr val="0033CC"/>
                  </a:solidFill>
                </a:rPr>
                <a:t>变换等电路</a:t>
              </a:r>
            </a:p>
          </p:txBody>
        </p:sp>
        <p:sp>
          <p:nvSpPr>
            <p:cNvPr id="44047" name="Line 12"/>
            <p:cNvSpPr>
              <a:spLocks noChangeShapeType="1"/>
            </p:cNvSpPr>
            <p:nvPr/>
          </p:nvSpPr>
          <p:spPr bwMode="auto">
            <a:xfrm>
              <a:off x="7056438" y="3533775"/>
              <a:ext cx="0" cy="400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048" name="Line 13"/>
            <p:cNvSpPr>
              <a:spLocks noChangeShapeType="1"/>
            </p:cNvSpPr>
            <p:nvPr/>
          </p:nvSpPr>
          <p:spPr bwMode="auto">
            <a:xfrm flipH="1">
              <a:off x="7054850" y="4468813"/>
              <a:ext cx="1588" cy="4016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sp>
        <p:nvSpPr>
          <p:cNvPr id="44054" name="Text Box 20"/>
          <p:cNvSpPr txBox="1">
            <a:spLocks noChangeArrowheads="1"/>
          </p:cNvSpPr>
          <p:nvPr/>
        </p:nvSpPr>
        <p:spPr bwMode="auto">
          <a:xfrm>
            <a:off x="792163" y="5799138"/>
            <a:ext cx="7488237" cy="523220"/>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dirty="0">
                <a:solidFill>
                  <a:srgbClr val="0033CC"/>
                </a:solidFill>
              </a:rPr>
              <a:t>电子器件</a:t>
            </a:r>
            <a:endParaRPr lang="en-US" altLang="zh-CN" sz="2800" dirty="0">
              <a:solidFill>
                <a:srgbClr val="0033CC"/>
              </a:solidFill>
            </a:endParaRPr>
          </a:p>
        </p:txBody>
      </p:sp>
      <p:grpSp>
        <p:nvGrpSpPr>
          <p:cNvPr id="4" name="Gruppierung 3"/>
          <p:cNvGrpSpPr/>
          <p:nvPr/>
        </p:nvGrpSpPr>
        <p:grpSpPr>
          <a:xfrm>
            <a:off x="792163" y="4868863"/>
            <a:ext cx="7488237" cy="942975"/>
            <a:chOff x="792163" y="4868863"/>
            <a:chExt cx="7488237" cy="942975"/>
          </a:xfrm>
        </p:grpSpPr>
        <p:sp>
          <p:nvSpPr>
            <p:cNvPr id="44040" name="Text Box 3"/>
            <p:cNvSpPr txBox="1">
              <a:spLocks noChangeArrowheads="1"/>
            </p:cNvSpPr>
            <p:nvPr/>
          </p:nvSpPr>
          <p:spPr bwMode="auto">
            <a:xfrm>
              <a:off x="792163" y="4868863"/>
              <a:ext cx="7488237" cy="523220"/>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dirty="0">
                  <a:solidFill>
                    <a:srgbClr val="0033CC"/>
                  </a:solidFill>
                </a:rPr>
                <a:t>基本放大电路</a:t>
              </a:r>
            </a:p>
          </p:txBody>
        </p:sp>
        <p:sp>
          <p:nvSpPr>
            <p:cNvPr id="44055" name="Line 22"/>
            <p:cNvSpPr>
              <a:spLocks noChangeShapeType="1"/>
            </p:cNvSpPr>
            <p:nvPr/>
          </p:nvSpPr>
          <p:spPr bwMode="auto">
            <a:xfrm flipH="1">
              <a:off x="4533900" y="5410200"/>
              <a:ext cx="1588" cy="401638"/>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3" name="Gruppierung 2"/>
          <p:cNvGrpSpPr/>
          <p:nvPr/>
        </p:nvGrpSpPr>
        <p:grpSpPr>
          <a:xfrm>
            <a:off x="611188" y="1846263"/>
            <a:ext cx="5005387" cy="2806700"/>
            <a:chOff x="611188" y="1846263"/>
            <a:chExt cx="5005387" cy="2806700"/>
          </a:xfrm>
        </p:grpSpPr>
        <p:sp>
          <p:nvSpPr>
            <p:cNvPr id="44041" name="Text Box 4"/>
            <p:cNvSpPr txBox="1">
              <a:spLocks noChangeArrowheads="1"/>
            </p:cNvSpPr>
            <p:nvPr/>
          </p:nvSpPr>
          <p:spPr bwMode="auto">
            <a:xfrm>
              <a:off x="2159000" y="3933825"/>
              <a:ext cx="1800225" cy="534988"/>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dirty="0"/>
                <a:t>逻辑门</a:t>
              </a:r>
            </a:p>
          </p:txBody>
        </p:sp>
        <p:sp>
          <p:nvSpPr>
            <p:cNvPr id="44042" name="Text Box 5"/>
            <p:cNvSpPr txBox="1">
              <a:spLocks noChangeArrowheads="1"/>
            </p:cNvSpPr>
            <p:nvPr/>
          </p:nvSpPr>
          <p:spPr bwMode="auto">
            <a:xfrm>
              <a:off x="3525838" y="3000375"/>
              <a:ext cx="1585912" cy="534988"/>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dirty="0"/>
                <a:t>触发器</a:t>
              </a:r>
            </a:p>
          </p:txBody>
        </p:sp>
        <p:sp>
          <p:nvSpPr>
            <p:cNvPr id="44044" name="Text Box 9"/>
            <p:cNvSpPr txBox="1">
              <a:spLocks noChangeArrowheads="1"/>
            </p:cNvSpPr>
            <p:nvPr/>
          </p:nvSpPr>
          <p:spPr bwMode="auto">
            <a:xfrm>
              <a:off x="792163" y="2998788"/>
              <a:ext cx="2303462" cy="534987"/>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rIns="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a:t>组合逻辑电路</a:t>
              </a:r>
            </a:p>
          </p:txBody>
        </p:sp>
        <p:sp>
          <p:nvSpPr>
            <p:cNvPr id="44045" name="Text Box 10"/>
            <p:cNvSpPr txBox="1">
              <a:spLocks noChangeArrowheads="1"/>
            </p:cNvSpPr>
            <p:nvPr/>
          </p:nvSpPr>
          <p:spPr bwMode="auto">
            <a:xfrm>
              <a:off x="3095625" y="1989138"/>
              <a:ext cx="2305050" cy="601662"/>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rIns="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a:t>时序逻辑电路</a:t>
              </a:r>
            </a:p>
          </p:txBody>
        </p:sp>
        <p:sp>
          <p:nvSpPr>
            <p:cNvPr id="44050" name="Line 16"/>
            <p:cNvSpPr>
              <a:spLocks noChangeShapeType="1"/>
            </p:cNvSpPr>
            <p:nvPr/>
          </p:nvSpPr>
          <p:spPr bwMode="auto">
            <a:xfrm flipH="1">
              <a:off x="3238500" y="3533775"/>
              <a:ext cx="1152525" cy="400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051" name="Line 17"/>
            <p:cNvSpPr>
              <a:spLocks noChangeShapeType="1"/>
            </p:cNvSpPr>
            <p:nvPr/>
          </p:nvSpPr>
          <p:spPr bwMode="auto">
            <a:xfrm>
              <a:off x="4319588" y="2590800"/>
              <a:ext cx="0" cy="407988"/>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052" name="Line 18"/>
            <p:cNvSpPr>
              <a:spLocks noChangeShapeType="1"/>
            </p:cNvSpPr>
            <p:nvPr/>
          </p:nvSpPr>
          <p:spPr bwMode="auto">
            <a:xfrm flipH="1">
              <a:off x="1835150" y="2589213"/>
              <a:ext cx="2124075" cy="4095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053" name="Line 19"/>
            <p:cNvSpPr>
              <a:spLocks noChangeShapeType="1"/>
            </p:cNvSpPr>
            <p:nvPr/>
          </p:nvSpPr>
          <p:spPr bwMode="auto">
            <a:xfrm>
              <a:off x="1939925" y="3533775"/>
              <a:ext cx="938213" cy="400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056" name="AutoShape 25"/>
            <p:cNvSpPr>
              <a:spLocks noChangeArrowheads="1"/>
            </p:cNvSpPr>
            <p:nvPr/>
          </p:nvSpPr>
          <p:spPr bwMode="auto">
            <a:xfrm>
              <a:off x="611188" y="1846263"/>
              <a:ext cx="5005387" cy="2806700"/>
            </a:xfrm>
            <a:prstGeom prst="roundRect">
              <a:avLst>
                <a:gd name="adj" fmla="val 12162"/>
              </a:avLst>
            </a:prstGeom>
            <a:noFill/>
            <a:ln w="19050">
              <a:solidFill>
                <a:srgbClr val="0066FF"/>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grpSp>
        <p:nvGrpSpPr>
          <p:cNvPr id="2" name="Gruppierung 1"/>
          <p:cNvGrpSpPr/>
          <p:nvPr/>
        </p:nvGrpSpPr>
        <p:grpSpPr>
          <a:xfrm>
            <a:off x="2159732" y="3938128"/>
            <a:ext cx="1800225" cy="932322"/>
            <a:chOff x="2159732" y="3938128"/>
            <a:chExt cx="1800225" cy="932322"/>
          </a:xfrm>
        </p:grpSpPr>
        <p:sp>
          <p:nvSpPr>
            <p:cNvPr id="44049" name="Line 14"/>
            <p:cNvSpPr>
              <a:spLocks noChangeShapeType="1"/>
            </p:cNvSpPr>
            <p:nvPr/>
          </p:nvSpPr>
          <p:spPr bwMode="auto">
            <a:xfrm>
              <a:off x="3022600" y="4468813"/>
              <a:ext cx="0" cy="4016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 name="Text Box 4"/>
            <p:cNvSpPr txBox="1">
              <a:spLocks noChangeArrowheads="1"/>
            </p:cNvSpPr>
            <p:nvPr/>
          </p:nvSpPr>
          <p:spPr bwMode="auto">
            <a:xfrm>
              <a:off x="2159732" y="3938128"/>
              <a:ext cx="1800225" cy="534988"/>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dirty="0">
                  <a:solidFill>
                    <a:srgbClr val="0033CC"/>
                  </a:solidFill>
                </a:rPr>
                <a:t>逻辑门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054"/>
                                        </p:tgtEl>
                                        <p:attrNameLst>
                                          <p:attrName>style.visibility</p:attrName>
                                        </p:attrNameLst>
                                      </p:cBhvr>
                                      <p:to>
                                        <p:strVal val="visible"/>
                                      </p:to>
                                    </p:set>
                                    <p:animEffect transition="in" filter="blinds(horizontal)">
                                      <p:cBhvr>
                                        <p:cTn id="12" dur="500"/>
                                        <p:tgtEl>
                                          <p:spTgt spid="4405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5C07D8F-FCC9-4A75-91AD-F3E7CBA8811A}"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45059"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45060"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D958EA68-96D1-4999-802C-F529801A6F53}" type="slidenum">
              <a:rPr lang="en-US" altLang="zh-CN" sz="1800" b="0" smtClean="0">
                <a:solidFill>
                  <a:srgbClr val="B2B2B2"/>
                </a:solidFill>
              </a:rPr>
              <a:pPr>
                <a:spcAft>
                  <a:spcPct val="0"/>
                </a:spcAft>
                <a:buFontTx/>
                <a:buNone/>
              </a:pPr>
              <a:t>28</a:t>
            </a:fld>
            <a:endParaRPr lang="en-US" altLang="zh-CN" sz="1800" b="0">
              <a:solidFill>
                <a:srgbClr val="B2B2B2"/>
              </a:solidFill>
            </a:endParaRPr>
          </a:p>
        </p:txBody>
      </p:sp>
      <p:sp>
        <p:nvSpPr>
          <p:cNvPr id="45061" name="Rectangle 2"/>
          <p:cNvSpPr>
            <a:spLocks noGrp="1" noChangeArrowheads="1"/>
          </p:cNvSpPr>
          <p:nvPr>
            <p:ph type="title"/>
          </p:nvPr>
        </p:nvSpPr>
        <p:spPr/>
        <p:txBody>
          <a:bodyPr/>
          <a:lstStyle/>
          <a:p>
            <a:r>
              <a:rPr lang="zh-CN" altLang="en-US"/>
              <a:t>教学内容和安排</a:t>
            </a:r>
          </a:p>
        </p:txBody>
      </p:sp>
      <p:sp>
        <p:nvSpPr>
          <p:cNvPr id="317443" name="Rectangle 3"/>
          <p:cNvSpPr>
            <a:spLocks noGrp="1" noChangeArrowheads="1"/>
          </p:cNvSpPr>
          <p:nvPr>
            <p:ph type="body" idx="1"/>
          </p:nvPr>
        </p:nvSpPr>
        <p:spPr>
          <a:xfrm>
            <a:off x="600075" y="1449388"/>
            <a:ext cx="4151313" cy="4932362"/>
          </a:xfrm>
        </p:spPr>
        <p:txBody>
          <a:bodyPr/>
          <a:lstStyle/>
          <a:p>
            <a:r>
              <a:rPr lang="zh-CN" altLang="en-US" dirty="0"/>
              <a:t>数字逻辑基础</a:t>
            </a:r>
          </a:p>
          <a:p>
            <a:r>
              <a:rPr lang="zh-CN" altLang="en-US" dirty="0"/>
              <a:t>组合逻辑电路</a:t>
            </a:r>
          </a:p>
          <a:p>
            <a:r>
              <a:rPr lang="zh-CN" altLang="en-US" dirty="0"/>
              <a:t>时序逻辑电路</a:t>
            </a:r>
          </a:p>
          <a:p>
            <a:r>
              <a:rPr lang="zh-CN" altLang="en-US" dirty="0"/>
              <a:t>半导体器件</a:t>
            </a:r>
          </a:p>
          <a:p>
            <a:r>
              <a:rPr lang="zh-CN" altLang="en-US" dirty="0"/>
              <a:t>基本放大电路</a:t>
            </a:r>
          </a:p>
          <a:p>
            <a:r>
              <a:rPr lang="zh-CN" altLang="en-US" dirty="0"/>
              <a:t>集成运算放大器</a:t>
            </a:r>
          </a:p>
          <a:p>
            <a:r>
              <a:rPr lang="zh-CN" altLang="en-US" dirty="0"/>
              <a:t>逻辑门电路</a:t>
            </a:r>
          </a:p>
          <a:p>
            <a:r>
              <a:rPr lang="zh-CN" altLang="en-US" dirty="0"/>
              <a:t>数模和模数转换器</a:t>
            </a:r>
          </a:p>
        </p:txBody>
      </p:sp>
      <p:sp>
        <p:nvSpPr>
          <p:cNvPr id="317471" name="Rectangle 31"/>
          <p:cNvSpPr>
            <a:spLocks noChangeArrowheads="1"/>
          </p:cNvSpPr>
          <p:nvPr/>
        </p:nvSpPr>
        <p:spPr bwMode="auto">
          <a:xfrm>
            <a:off x="4967288" y="2060575"/>
            <a:ext cx="3636962" cy="1376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r>
              <a:rPr lang="zh-CN" altLang="en-US" dirty="0"/>
              <a:t>硬件描述语言</a:t>
            </a:r>
          </a:p>
          <a:p>
            <a:r>
              <a:rPr lang="zh-CN" altLang="en-US" dirty="0"/>
              <a:t>可编程逻辑器件</a:t>
            </a:r>
          </a:p>
        </p:txBody>
      </p:sp>
      <p:grpSp>
        <p:nvGrpSpPr>
          <p:cNvPr id="4" name="Gruppierung 3"/>
          <p:cNvGrpSpPr/>
          <p:nvPr/>
        </p:nvGrpSpPr>
        <p:grpSpPr>
          <a:xfrm>
            <a:off x="4680012" y="1664804"/>
            <a:ext cx="3852428" cy="2457564"/>
            <a:chOff x="4680012" y="1664804"/>
            <a:chExt cx="3852428" cy="2457564"/>
          </a:xfrm>
        </p:grpSpPr>
        <p:sp>
          <p:nvSpPr>
            <p:cNvPr id="2" name="Rechteck 1"/>
            <p:cNvSpPr/>
            <p:nvPr/>
          </p:nvSpPr>
          <p:spPr>
            <a:xfrm>
              <a:off x="4680012" y="1664804"/>
              <a:ext cx="3852428" cy="2052228"/>
            </a:xfrm>
            <a:prstGeom prst="rect">
              <a:avLst/>
            </a:prstGeom>
            <a:noFill/>
            <a:ln>
              <a:solidFill>
                <a:srgbClr val="0033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3CC"/>
                </a:solidFill>
              </a:endParaRPr>
            </a:p>
          </p:txBody>
        </p:sp>
        <p:sp>
          <p:nvSpPr>
            <p:cNvPr id="3" name="Textfeld 2"/>
            <p:cNvSpPr txBox="1"/>
            <p:nvPr/>
          </p:nvSpPr>
          <p:spPr>
            <a:xfrm>
              <a:off x="5760132" y="3753036"/>
              <a:ext cx="2412268" cy="369332"/>
            </a:xfrm>
            <a:prstGeom prst="rect">
              <a:avLst/>
            </a:prstGeom>
            <a:noFill/>
          </p:spPr>
          <p:txBody>
            <a:bodyPr wrap="square" rtlCol="0">
              <a:spAutoFit/>
            </a:bodyPr>
            <a:lstStyle/>
            <a:p>
              <a:r>
                <a:rPr lang="en-US" altLang="zh-CN" dirty="0"/>
                <a:t>《</a:t>
              </a:r>
              <a:r>
                <a:rPr lang="zh-CN" altLang="en-US" dirty="0"/>
                <a:t>数字电路实验</a:t>
              </a:r>
              <a:r>
                <a:rPr lang="en-US" altLang="zh-CN" dirty="0"/>
                <a:t>》</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744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4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4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17443">
                                            <p:txEl>
                                              <p:pRg st="6" end="6"/>
                                            </p:txEl>
                                          </p:spTgt>
                                        </p:tgtEl>
                                        <p:attrNameLst>
                                          <p:attrName>style.visibility</p:attrName>
                                        </p:attrNameLst>
                                      </p:cBhvr>
                                      <p:to>
                                        <p:strVal val="visible"/>
                                      </p:to>
                                    </p:set>
                                    <p:animEffect transition="in" filter="blinds(horizontal)">
                                      <p:cBhvr>
                                        <p:cTn id="29" dur="500"/>
                                        <p:tgtEl>
                                          <p:spTgt spid="31744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174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C4A84110-2717-40BC-85D1-85448BC41D3C}"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47107"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47108"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CBA0EA4-8008-4BDE-93A9-CFC2BC1A8BD0}" type="slidenum">
              <a:rPr lang="en-US" altLang="zh-CN" sz="1800" b="0" smtClean="0">
                <a:solidFill>
                  <a:srgbClr val="B2B2B2"/>
                </a:solidFill>
              </a:rPr>
              <a:pPr>
                <a:spcAft>
                  <a:spcPct val="0"/>
                </a:spcAft>
                <a:buFontTx/>
                <a:buNone/>
              </a:pPr>
              <a:t>29</a:t>
            </a:fld>
            <a:endParaRPr lang="en-US" altLang="zh-CN" sz="1800" b="0">
              <a:solidFill>
                <a:srgbClr val="B2B2B2"/>
              </a:solidFill>
            </a:endParaRPr>
          </a:p>
        </p:txBody>
      </p:sp>
      <p:sp>
        <p:nvSpPr>
          <p:cNvPr id="47109" name="Rectangle 2"/>
          <p:cNvSpPr>
            <a:spLocks noGrp="1" noChangeArrowheads="1"/>
          </p:cNvSpPr>
          <p:nvPr>
            <p:ph type="title"/>
          </p:nvPr>
        </p:nvSpPr>
        <p:spPr>
          <a:xfrm>
            <a:off x="457200" y="2744788"/>
            <a:ext cx="8229600" cy="1143000"/>
          </a:xfrm>
        </p:spPr>
        <p:txBody>
          <a:bodyPr/>
          <a:lstStyle/>
          <a:p>
            <a:r>
              <a:rPr lang="en-US" altLang="zh-CN"/>
              <a:t>The 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CB6AA5AA-F154-4843-A75C-3A9F59330652}"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8195"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8196"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DB129CED-E238-47AE-9613-6C98FC1D56E2}" type="slidenum">
              <a:rPr lang="en-US" altLang="zh-CN" sz="1800" b="0" smtClean="0">
                <a:solidFill>
                  <a:srgbClr val="B2B2B2"/>
                </a:solidFill>
              </a:rPr>
              <a:pPr>
                <a:spcAft>
                  <a:spcPct val="0"/>
                </a:spcAft>
                <a:buFontTx/>
                <a:buNone/>
              </a:pPr>
              <a:t>3</a:t>
            </a:fld>
            <a:endParaRPr lang="en-US" altLang="zh-CN" sz="1800" b="0">
              <a:solidFill>
                <a:srgbClr val="B2B2B2"/>
              </a:solidFill>
            </a:endParaRPr>
          </a:p>
        </p:txBody>
      </p:sp>
      <p:sp>
        <p:nvSpPr>
          <p:cNvPr id="8197" name="Rectangle 2"/>
          <p:cNvSpPr>
            <a:spLocks noGrp="1" noChangeArrowheads="1"/>
          </p:cNvSpPr>
          <p:nvPr>
            <p:ph type="title"/>
          </p:nvPr>
        </p:nvSpPr>
        <p:spPr/>
        <p:txBody>
          <a:bodyPr/>
          <a:lstStyle/>
          <a:p>
            <a:r>
              <a:rPr lang="zh-CN" altLang="en-US"/>
              <a:t>教员联系方式</a:t>
            </a:r>
          </a:p>
        </p:txBody>
      </p:sp>
      <p:sp>
        <p:nvSpPr>
          <p:cNvPr id="8198" name="Rectangle 3"/>
          <p:cNvSpPr>
            <a:spLocks noGrp="1" noChangeArrowheads="1"/>
          </p:cNvSpPr>
          <p:nvPr>
            <p:ph type="body" idx="1"/>
          </p:nvPr>
        </p:nvSpPr>
        <p:spPr>
          <a:xfrm>
            <a:off x="457200" y="1449388"/>
            <a:ext cx="8362950" cy="4932362"/>
          </a:xfrm>
        </p:spPr>
        <p:txBody>
          <a:bodyPr/>
          <a:lstStyle/>
          <a:p>
            <a:pPr eaLnBrk="1" hangingPunct="1">
              <a:spcBef>
                <a:spcPts val="600"/>
              </a:spcBef>
            </a:pPr>
            <a:r>
              <a:rPr lang="zh-CN" altLang="en-US" sz="2800" dirty="0"/>
              <a:t>主讲 </a:t>
            </a:r>
            <a:r>
              <a:rPr lang="en-US" altLang="zh-CN" sz="2800" dirty="0"/>
              <a:t>—</a:t>
            </a:r>
            <a:r>
              <a:rPr lang="zh-CN" altLang="en-US" sz="2800" dirty="0"/>
              <a:t> 程敬原</a:t>
            </a:r>
          </a:p>
          <a:p>
            <a:pPr lvl="1" eaLnBrk="1" hangingPunct="1">
              <a:spcBef>
                <a:spcPts val="600"/>
              </a:spcBef>
            </a:pPr>
            <a:r>
              <a:rPr lang="zh-CN" altLang="en-US" sz="2400" dirty="0"/>
              <a:t>办公室：西区电三楼</a:t>
            </a:r>
            <a:r>
              <a:rPr lang="en-US" altLang="zh-CN" sz="2400" dirty="0"/>
              <a:t>518</a:t>
            </a:r>
            <a:r>
              <a:rPr lang="zh-CN" altLang="en-US" sz="2400" dirty="0"/>
              <a:t>室（或高新校区待定）</a:t>
            </a:r>
            <a:endParaRPr lang="en-US" altLang="zh-CN" sz="2400" dirty="0"/>
          </a:p>
          <a:p>
            <a:pPr lvl="1" eaLnBrk="1" hangingPunct="1">
              <a:spcBef>
                <a:spcPts val="600"/>
              </a:spcBef>
            </a:pPr>
            <a:r>
              <a:rPr lang="zh-CN" altLang="en-US" sz="2400" dirty="0"/>
              <a:t>电子邮箱：</a:t>
            </a:r>
            <a:r>
              <a:rPr lang="en-US" altLang="zh-CN" sz="2400" dirty="0">
                <a:hlinkClick r:id="rId3"/>
              </a:rPr>
              <a:t>jingyuan@ustc.edu.cn</a:t>
            </a:r>
            <a:r>
              <a:rPr lang="en-US" altLang="zh-CN" sz="2400" dirty="0"/>
              <a:t> </a:t>
            </a:r>
          </a:p>
          <a:p>
            <a:pPr eaLnBrk="1" hangingPunct="1">
              <a:spcBef>
                <a:spcPts val="600"/>
              </a:spcBef>
            </a:pPr>
            <a:r>
              <a:rPr lang="zh-CN" altLang="en-US" sz="2800" dirty="0"/>
              <a:t>助教 </a:t>
            </a:r>
            <a:endParaRPr lang="en-US" altLang="zh-CN" sz="2800" dirty="0"/>
          </a:p>
          <a:p>
            <a:pPr lvl="1" eaLnBrk="1" hangingPunct="1">
              <a:spcBef>
                <a:spcPts val="600"/>
              </a:spcBef>
            </a:pPr>
            <a:r>
              <a:rPr lang="zh-CN" altLang="en-US" sz="2000" dirty="0"/>
              <a:t>李晗驰</a:t>
            </a:r>
            <a:r>
              <a:rPr lang="en-US" altLang="zh-CN" sz="2000" dirty="0"/>
              <a:t>:  </a:t>
            </a:r>
            <a:r>
              <a:rPr lang="zh-CN" altLang="en-US" sz="2000" dirty="0"/>
              <a:t> </a:t>
            </a:r>
            <a:r>
              <a:rPr lang="en-US" altLang="zh-CN" sz="2000" dirty="0">
                <a:hlinkClick r:id="rId4"/>
              </a:rPr>
              <a:t>slxiaochi@mail.ustc.edu.cn</a:t>
            </a:r>
            <a:r>
              <a:rPr lang="en-US" altLang="zh-CN" sz="2000" dirty="0"/>
              <a:t>  </a:t>
            </a:r>
          </a:p>
          <a:p>
            <a:pPr lvl="1" eaLnBrk="1" hangingPunct="1">
              <a:spcBef>
                <a:spcPts val="600"/>
              </a:spcBef>
            </a:pPr>
            <a:r>
              <a:rPr lang="zh-CN" altLang="en-US" sz="2000" dirty="0"/>
              <a:t>梁恒宇：</a:t>
            </a:r>
            <a:r>
              <a:rPr lang="en-US" altLang="zh-CN" sz="2000" dirty="0">
                <a:hlinkClick r:id="rId5"/>
              </a:rPr>
              <a:t>lhy1210302421@mail.ustc.edu.cn</a:t>
            </a:r>
            <a:endParaRPr lang="en-US" altLang="zh-CN" sz="2000" dirty="0"/>
          </a:p>
          <a:p>
            <a:pPr lvl="1" eaLnBrk="1" hangingPunct="1">
              <a:spcBef>
                <a:spcPts val="600"/>
              </a:spcBef>
            </a:pPr>
            <a:r>
              <a:rPr lang="zh-CN" altLang="en-US" sz="2000" dirty="0"/>
              <a:t>陈晨曦 ：</a:t>
            </a:r>
            <a:r>
              <a:rPr lang="en-US" altLang="zh-CN" sz="2000" dirty="0">
                <a:hlinkClick r:id="rId6"/>
              </a:rPr>
              <a:t>ccx2018@mail.ustc.edu.cn</a:t>
            </a:r>
            <a:r>
              <a:rPr lang="en-US" altLang="zh-CN" sz="2000" dirty="0"/>
              <a:t>  </a:t>
            </a:r>
          </a:p>
          <a:p>
            <a:pPr lvl="1" eaLnBrk="1" hangingPunct="1">
              <a:spcBef>
                <a:spcPts val="600"/>
              </a:spcBef>
            </a:pPr>
            <a:r>
              <a:rPr lang="zh-CN" altLang="en-US" sz="2000" dirty="0"/>
              <a:t>李汪楷：</a:t>
            </a:r>
            <a:r>
              <a:rPr lang="en-US" altLang="zh-CN" sz="2000" dirty="0"/>
              <a:t> </a:t>
            </a:r>
            <a:r>
              <a:rPr lang="en-US" altLang="zh-CN" sz="2000" dirty="0">
                <a:hlinkClick r:id="rId7"/>
              </a:rPr>
              <a:t>lwklwk@mail.ustc.edu.cn</a:t>
            </a:r>
            <a:r>
              <a:rPr lang="en-US" altLang="zh-CN" sz="2000" dirty="0"/>
              <a:t> </a:t>
            </a:r>
          </a:p>
          <a:p>
            <a:pPr lvl="1" eaLnBrk="1" hangingPunct="1">
              <a:spcBef>
                <a:spcPts val="600"/>
              </a:spcBef>
            </a:pPr>
            <a:endParaRPr lang="en-US" altLang="zh-CN"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B4F28-83CF-D04C-9628-3BC5683A26C8}"/>
              </a:ext>
            </a:extLst>
          </p:cNvPr>
          <p:cNvSpPr>
            <a:spLocks noGrp="1"/>
          </p:cNvSpPr>
          <p:nvPr>
            <p:ph type="title"/>
          </p:nvPr>
        </p:nvSpPr>
        <p:spPr/>
        <p:txBody>
          <a:bodyPr/>
          <a:lstStyle/>
          <a:p>
            <a:r>
              <a:rPr kumimoji="1" lang="zh-CN" altLang="en-US" dirty="0"/>
              <a:t>彩蛋：能实用的都是技术集成</a:t>
            </a:r>
          </a:p>
        </p:txBody>
      </p:sp>
      <p:sp>
        <p:nvSpPr>
          <p:cNvPr id="4" name="日期占位符 3">
            <a:extLst>
              <a:ext uri="{FF2B5EF4-FFF2-40B4-BE49-F238E27FC236}">
                <a16:creationId xmlns:a16="http://schemas.microsoft.com/office/drawing/2014/main" id="{70D45A5B-3B02-054F-BE12-C6E914328F9C}"/>
              </a:ext>
            </a:extLst>
          </p:cNvPr>
          <p:cNvSpPr>
            <a:spLocks noGrp="1"/>
          </p:cNvSpPr>
          <p:nvPr>
            <p:ph type="dt" sz="half" idx="10"/>
          </p:nvPr>
        </p:nvSpPr>
        <p:spPr/>
        <p:txBody>
          <a:bodyPr/>
          <a:lstStyle/>
          <a:p>
            <a:pPr>
              <a:defRPr/>
            </a:pPr>
            <a:fld id="{5D3E9274-21C1-46A9-B8DE-41B77F76D56B}" type="datetime1">
              <a:rPr lang="zh-CN" altLang="en-US" smtClean="0"/>
              <a:pPr>
                <a:defRPr/>
              </a:pPr>
              <a:t>2021/9/6</a:t>
            </a:fld>
            <a:endParaRPr lang="en-US" altLang="zh-CN"/>
          </a:p>
        </p:txBody>
      </p:sp>
      <p:sp>
        <p:nvSpPr>
          <p:cNvPr id="5" name="页脚占位符 4">
            <a:extLst>
              <a:ext uri="{FF2B5EF4-FFF2-40B4-BE49-F238E27FC236}">
                <a16:creationId xmlns:a16="http://schemas.microsoft.com/office/drawing/2014/main" id="{3822B322-CB90-7D44-8318-EA54A81A5E25}"/>
              </a:ext>
            </a:extLst>
          </p:cNvPr>
          <p:cNvSpPr>
            <a:spLocks noGrp="1"/>
          </p:cNvSpPr>
          <p:nvPr>
            <p:ph type="ftr" sz="quarter" idx="11"/>
          </p:nvPr>
        </p:nvSpPr>
        <p:spPr/>
        <p:txBody>
          <a:bodyPr/>
          <a:lstStyle/>
          <a:p>
            <a:pPr>
              <a:defRPr/>
            </a:pPr>
            <a:r>
              <a:rPr lang="zh-CN" altLang="en-US"/>
              <a:t>模拟与数字电路 </a:t>
            </a:r>
            <a:r>
              <a:rPr lang="en-US" altLang="zh-CN"/>
              <a:t>— </a:t>
            </a:r>
            <a:r>
              <a:rPr lang="zh-CN" altLang="en-US"/>
              <a:t>绪论</a:t>
            </a:r>
            <a:endParaRPr lang="en-US" altLang="zh-CN"/>
          </a:p>
        </p:txBody>
      </p:sp>
      <p:sp>
        <p:nvSpPr>
          <p:cNvPr id="6" name="灯片编号占位符 5">
            <a:extLst>
              <a:ext uri="{FF2B5EF4-FFF2-40B4-BE49-F238E27FC236}">
                <a16:creationId xmlns:a16="http://schemas.microsoft.com/office/drawing/2014/main" id="{1C1B9318-BA26-DF40-A762-77295CD25B7F}"/>
              </a:ext>
            </a:extLst>
          </p:cNvPr>
          <p:cNvSpPr>
            <a:spLocks noGrp="1"/>
          </p:cNvSpPr>
          <p:nvPr>
            <p:ph type="sldNum" sz="quarter" idx="12"/>
          </p:nvPr>
        </p:nvSpPr>
        <p:spPr/>
        <p:txBody>
          <a:bodyPr/>
          <a:lstStyle/>
          <a:p>
            <a:pPr>
              <a:defRPr/>
            </a:pPr>
            <a:fld id="{1E3BE90B-7E82-4F7C-935B-CCCFE2DB71AE}" type="slidenum">
              <a:rPr lang="en-US" altLang="zh-CN" smtClean="0"/>
              <a:pPr>
                <a:defRPr/>
              </a:pPr>
              <a:t>30</a:t>
            </a:fld>
            <a:endParaRPr lang="en-US" altLang="zh-CN"/>
          </a:p>
        </p:txBody>
      </p:sp>
      <p:pic>
        <p:nvPicPr>
          <p:cNvPr id="7" name="荣耀magic2官方拆机视频_好看视频.mp4">
            <a:hlinkClick r:id="" action="ppaction://media"/>
            <a:extLst>
              <a:ext uri="{FF2B5EF4-FFF2-40B4-BE49-F238E27FC236}">
                <a16:creationId xmlns:a16="http://schemas.microsoft.com/office/drawing/2014/main" id="{7C235A18-2A31-854F-A199-DE4896F356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5148" y="1271070"/>
            <a:ext cx="8415074" cy="4733479"/>
          </a:xfrm>
          <a:prstGeom prst="rect">
            <a:avLst/>
          </a:prstGeom>
          <a:ln>
            <a:solidFill>
              <a:schemeClr val="tx1"/>
            </a:solidFill>
          </a:ln>
        </p:spPr>
      </p:pic>
    </p:spTree>
    <p:extLst>
      <p:ext uri="{BB962C8B-B14F-4D97-AF65-F5344CB8AC3E}">
        <p14:creationId xmlns:p14="http://schemas.microsoft.com/office/powerpoint/2010/main" val="28368292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QQ</a:t>
            </a:r>
            <a:r>
              <a:rPr lang="zh-CN" altLang="en-US" dirty="0"/>
              <a:t>群</a:t>
            </a:r>
            <a:endParaRPr lang="en-US" dirty="0"/>
          </a:p>
        </p:txBody>
      </p:sp>
      <p:sp>
        <p:nvSpPr>
          <p:cNvPr id="4" name="Datumsplatzhalter 3"/>
          <p:cNvSpPr>
            <a:spLocks noGrp="1"/>
          </p:cNvSpPr>
          <p:nvPr>
            <p:ph type="dt" sz="half" idx="10"/>
          </p:nvPr>
        </p:nvSpPr>
        <p:spPr/>
        <p:txBody>
          <a:bodyPr/>
          <a:lstStyle/>
          <a:p>
            <a:pPr>
              <a:defRPr/>
            </a:pPr>
            <a:fld id="{5D3E9274-21C1-46A9-B8DE-41B77F76D56B}" type="datetime1">
              <a:rPr lang="zh-CN" altLang="en-US" smtClean="0"/>
              <a:pPr>
                <a:defRPr/>
              </a:pPr>
              <a:t>2021/9/6</a:t>
            </a:fld>
            <a:endParaRPr lang="en-US" altLang="zh-CN"/>
          </a:p>
        </p:txBody>
      </p:sp>
      <p:sp>
        <p:nvSpPr>
          <p:cNvPr id="5" name="Fußzeilenplatzhalter 4"/>
          <p:cNvSpPr>
            <a:spLocks noGrp="1"/>
          </p:cNvSpPr>
          <p:nvPr>
            <p:ph type="ftr" sz="quarter" idx="11"/>
          </p:nvPr>
        </p:nvSpPr>
        <p:spPr/>
        <p:txBody>
          <a:bodyPr/>
          <a:lstStyle/>
          <a:p>
            <a:pPr>
              <a:defRPr/>
            </a:pPr>
            <a:r>
              <a:rPr lang="zh-CN" altLang="en-US"/>
              <a:t>模拟与数字电路 </a:t>
            </a:r>
            <a:r>
              <a:rPr lang="en-US" altLang="zh-CN"/>
              <a:t>— </a:t>
            </a:r>
            <a:r>
              <a:rPr lang="zh-CN" altLang="en-US"/>
              <a:t>绪论</a:t>
            </a:r>
            <a:endParaRPr lang="en-US" altLang="zh-CN"/>
          </a:p>
        </p:txBody>
      </p:sp>
      <p:sp>
        <p:nvSpPr>
          <p:cNvPr id="6" name="Foliennummernplatzhalter 5"/>
          <p:cNvSpPr>
            <a:spLocks noGrp="1"/>
          </p:cNvSpPr>
          <p:nvPr>
            <p:ph type="sldNum" sz="quarter" idx="12"/>
          </p:nvPr>
        </p:nvSpPr>
        <p:spPr/>
        <p:txBody>
          <a:bodyPr/>
          <a:lstStyle/>
          <a:p>
            <a:pPr>
              <a:defRPr/>
            </a:pPr>
            <a:fld id="{1E3BE90B-7E82-4F7C-935B-CCCFE2DB71AE}" type="slidenum">
              <a:rPr lang="en-US" altLang="zh-CN" smtClean="0"/>
              <a:pPr>
                <a:defRPr/>
              </a:pPr>
              <a:t>4</a:t>
            </a:fld>
            <a:endParaRPr lang="en-US" altLang="zh-CN"/>
          </a:p>
        </p:txBody>
      </p:sp>
      <p:sp>
        <p:nvSpPr>
          <p:cNvPr id="10" name="Inhaltsplatzhalter 9"/>
          <p:cNvSpPr>
            <a:spLocks noGrp="1"/>
          </p:cNvSpPr>
          <p:nvPr>
            <p:ph idx="1"/>
          </p:nvPr>
        </p:nvSpPr>
        <p:spPr/>
        <p:txBody>
          <a:bodyPr/>
          <a:lstStyle/>
          <a:p>
            <a:r>
              <a:rPr lang="zh-TW" altLang="en-US" dirty="0"/>
              <a:t>群名称：</a:t>
            </a:r>
            <a:r>
              <a:rPr lang="en-US" altLang="zh-TW" dirty="0"/>
              <a:t>20</a:t>
            </a:r>
            <a:r>
              <a:rPr lang="en-US" altLang="zh-CN" dirty="0"/>
              <a:t>21</a:t>
            </a:r>
            <a:r>
              <a:rPr lang="zh-TW" altLang="en-US" dirty="0"/>
              <a:t>模拟与数字电路</a:t>
            </a:r>
          </a:p>
          <a:p>
            <a:r>
              <a:rPr lang="zh-TW" altLang="en-US" dirty="0"/>
              <a:t>群 号：</a:t>
            </a:r>
            <a:r>
              <a:rPr lang="zh-CN" altLang="en-US" dirty="0"/>
              <a:t> </a:t>
            </a:r>
            <a:r>
              <a:rPr lang="en-US" altLang="zh-CN" dirty="0"/>
              <a:t>450995425</a:t>
            </a:r>
            <a:endParaRPr lang="en-US" altLang="zh-TW" dirty="0"/>
          </a:p>
          <a:p>
            <a:endParaRPr lang="en-US" dirty="0"/>
          </a:p>
        </p:txBody>
      </p:sp>
      <p:pic>
        <p:nvPicPr>
          <p:cNvPr id="35842" name="Picture 2" descr="加群二维码">
            <a:extLst>
              <a:ext uri="{FF2B5EF4-FFF2-40B4-BE49-F238E27FC236}">
                <a16:creationId xmlns:a16="http://schemas.microsoft.com/office/drawing/2014/main" id="{1A5A9749-6571-A541-8181-EACBEE7AC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564904"/>
            <a:ext cx="3675433" cy="367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23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4BE841B-3F9D-413F-A254-D9D3CD7F1F5D}"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10243"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10244"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F9CD047-BE39-45EB-8E85-2D80D9358DFB}" type="slidenum">
              <a:rPr lang="en-US" altLang="zh-CN" sz="1800" b="0" smtClean="0">
                <a:solidFill>
                  <a:srgbClr val="B2B2B2"/>
                </a:solidFill>
              </a:rPr>
              <a:pPr>
                <a:spcAft>
                  <a:spcPct val="0"/>
                </a:spcAft>
                <a:buFontTx/>
                <a:buNone/>
              </a:pPr>
              <a:t>5</a:t>
            </a:fld>
            <a:endParaRPr lang="en-US" altLang="zh-CN" sz="1800" b="0">
              <a:solidFill>
                <a:srgbClr val="B2B2B2"/>
              </a:solidFill>
            </a:endParaRPr>
          </a:p>
        </p:txBody>
      </p:sp>
      <p:sp>
        <p:nvSpPr>
          <p:cNvPr id="10245" name="Rectangle 2"/>
          <p:cNvSpPr>
            <a:spLocks noGrp="1" noChangeArrowheads="1"/>
          </p:cNvSpPr>
          <p:nvPr>
            <p:ph type="title"/>
          </p:nvPr>
        </p:nvSpPr>
        <p:spPr/>
        <p:txBody>
          <a:bodyPr/>
          <a:lstStyle/>
          <a:p>
            <a:r>
              <a:rPr lang="zh-CN" altLang="en-US">
                <a:solidFill>
                  <a:schemeClr val="tx1"/>
                </a:solidFill>
              </a:rPr>
              <a:t>成绩评定</a:t>
            </a:r>
          </a:p>
        </p:txBody>
      </p:sp>
      <p:sp>
        <p:nvSpPr>
          <p:cNvPr id="10246" name="Rectangle 3"/>
          <p:cNvSpPr>
            <a:spLocks noGrp="1" noChangeArrowheads="1"/>
          </p:cNvSpPr>
          <p:nvPr>
            <p:ph type="body" idx="1"/>
          </p:nvPr>
        </p:nvSpPr>
        <p:spPr/>
        <p:txBody>
          <a:bodyPr/>
          <a:lstStyle/>
          <a:p>
            <a:pPr eaLnBrk="1" hangingPunct="1">
              <a:lnSpc>
                <a:spcPct val="105000"/>
              </a:lnSpc>
            </a:pPr>
            <a:r>
              <a:rPr lang="zh-CN" altLang="en-US" dirty="0"/>
              <a:t>期末考试：</a:t>
            </a:r>
            <a:r>
              <a:rPr lang="en-US" altLang="zh-CN" dirty="0"/>
              <a:t>60 %</a:t>
            </a:r>
          </a:p>
          <a:p>
            <a:pPr lvl="1" eaLnBrk="1" hangingPunct="1">
              <a:lnSpc>
                <a:spcPct val="105000"/>
              </a:lnSpc>
            </a:pPr>
            <a:r>
              <a:rPr lang="zh-CN" altLang="en-US" dirty="0"/>
              <a:t>半开卷（手写</a:t>
            </a:r>
            <a:r>
              <a:rPr lang="en-US" altLang="zh-CN" dirty="0"/>
              <a:t>A4</a:t>
            </a:r>
            <a:r>
              <a:rPr lang="zh-CN" altLang="en-US" dirty="0"/>
              <a:t>纸一张）</a:t>
            </a:r>
            <a:endParaRPr lang="en-US" altLang="zh-CN" dirty="0"/>
          </a:p>
          <a:p>
            <a:pPr eaLnBrk="1" hangingPunct="1">
              <a:lnSpc>
                <a:spcPct val="105000"/>
              </a:lnSpc>
            </a:pPr>
            <a:r>
              <a:rPr lang="zh-CN" altLang="en-US" dirty="0"/>
              <a:t>平时测验：</a:t>
            </a:r>
            <a:r>
              <a:rPr lang="en-US" altLang="zh-CN" dirty="0"/>
              <a:t>30 %</a:t>
            </a:r>
          </a:p>
          <a:p>
            <a:pPr lvl="1" eaLnBrk="1" hangingPunct="1">
              <a:lnSpc>
                <a:spcPct val="105000"/>
              </a:lnSpc>
            </a:pPr>
            <a:r>
              <a:rPr lang="zh-CN" altLang="en-US" dirty="0"/>
              <a:t>开卷</a:t>
            </a:r>
            <a:endParaRPr lang="en-US" altLang="zh-CN" dirty="0"/>
          </a:p>
          <a:p>
            <a:pPr eaLnBrk="1" hangingPunct="1">
              <a:lnSpc>
                <a:spcPct val="105000"/>
              </a:lnSpc>
            </a:pPr>
            <a:r>
              <a:rPr lang="zh-CN" altLang="en-US" dirty="0"/>
              <a:t>课后作业：</a:t>
            </a:r>
            <a:r>
              <a:rPr lang="en-US" altLang="zh-CN" dirty="0"/>
              <a:t>10 %</a:t>
            </a:r>
          </a:p>
          <a:p>
            <a:pPr lvl="1" eaLnBrk="1" hangingPunct="1">
              <a:lnSpc>
                <a:spcPct val="105000"/>
              </a:lnSpc>
            </a:pPr>
            <a:r>
              <a:rPr lang="zh-CN" altLang="en-US" dirty="0"/>
              <a:t>周二交作业，每次作业满分</a:t>
            </a:r>
            <a:r>
              <a:rPr lang="en-US" altLang="zh-CN" dirty="0"/>
              <a:t>10</a:t>
            </a:r>
            <a:r>
              <a:rPr lang="zh-CN" altLang="en-US" dirty="0"/>
              <a:t>分</a:t>
            </a:r>
            <a:endParaRPr lang="en-US" altLang="zh-CN" dirty="0"/>
          </a:p>
          <a:p>
            <a:pPr lvl="1" eaLnBrk="1" hangingPunct="1">
              <a:lnSpc>
                <a:spcPct val="105000"/>
              </a:lnSpc>
            </a:pPr>
            <a:r>
              <a:rPr lang="zh-CN" altLang="en-US" dirty="0"/>
              <a:t>点名（</a:t>
            </a:r>
            <a:r>
              <a:rPr lang="zh-CN" altLang="en-US" b="1" dirty="0">
                <a:solidFill>
                  <a:srgbClr val="0000FF"/>
                </a:solidFill>
              </a:rPr>
              <a:t>随堂考试型</a:t>
            </a:r>
            <a:r>
              <a:rPr lang="zh-CN" altLang="en-US" dirty="0"/>
              <a:t>）</a:t>
            </a:r>
          </a:p>
          <a:p>
            <a:pPr lvl="1" eaLnBrk="1" hangingPunct="1">
              <a:lnSpc>
                <a:spcPct val="105000"/>
              </a:lnSpc>
            </a:pPr>
            <a:r>
              <a:rPr lang="zh-CN" altLang="en-US" b="1" dirty="0">
                <a:solidFill>
                  <a:srgbClr val="0000FF"/>
                </a:solidFill>
              </a:rPr>
              <a:t>不接收补交作业</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53CC3330-CB04-4FFC-ABCD-C0DA8B399E1C}"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12291"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12292"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877E1223-7BC1-408F-825C-FFD3E94391E4}" type="slidenum">
              <a:rPr lang="en-US" altLang="zh-CN" sz="1800" b="0" smtClean="0">
                <a:solidFill>
                  <a:srgbClr val="B2B2B2"/>
                </a:solidFill>
              </a:rPr>
              <a:pPr>
                <a:spcAft>
                  <a:spcPct val="0"/>
                </a:spcAft>
                <a:buFontTx/>
                <a:buNone/>
              </a:pPr>
              <a:t>6</a:t>
            </a:fld>
            <a:endParaRPr lang="en-US" altLang="zh-CN" sz="1800" b="0">
              <a:solidFill>
                <a:srgbClr val="B2B2B2"/>
              </a:solidFill>
            </a:endParaRPr>
          </a:p>
        </p:txBody>
      </p:sp>
      <p:sp>
        <p:nvSpPr>
          <p:cNvPr id="12293" name="Rectangle 2"/>
          <p:cNvSpPr>
            <a:spLocks noGrp="1" noChangeArrowheads="1"/>
          </p:cNvSpPr>
          <p:nvPr>
            <p:ph type="title"/>
          </p:nvPr>
        </p:nvSpPr>
        <p:spPr/>
        <p:txBody>
          <a:bodyPr/>
          <a:lstStyle/>
          <a:p>
            <a:r>
              <a:rPr lang="zh-CN" altLang="en-US"/>
              <a:t>课程性质与目标</a:t>
            </a:r>
          </a:p>
        </p:txBody>
      </p:sp>
      <p:sp>
        <p:nvSpPr>
          <p:cNvPr id="406531" name="Rectangle 3"/>
          <p:cNvSpPr>
            <a:spLocks noGrp="1" noChangeArrowheads="1"/>
          </p:cNvSpPr>
          <p:nvPr>
            <p:ph type="body" idx="1"/>
          </p:nvPr>
        </p:nvSpPr>
        <p:spPr/>
        <p:txBody>
          <a:bodyPr/>
          <a:lstStyle/>
          <a:p>
            <a:pPr eaLnBrk="1" hangingPunct="1">
              <a:spcAft>
                <a:spcPct val="30000"/>
              </a:spcAft>
            </a:pPr>
            <a:r>
              <a:rPr lang="zh-CN" altLang="en-US" sz="2800" dirty="0"/>
              <a:t>课程性质</a:t>
            </a:r>
          </a:p>
          <a:p>
            <a:pPr lvl="1" eaLnBrk="1" hangingPunct="1">
              <a:spcAft>
                <a:spcPct val="30000"/>
              </a:spcAft>
            </a:pPr>
            <a:r>
              <a:rPr lang="zh-CN" altLang="en-US" sz="2400" dirty="0"/>
              <a:t>电气信息</a:t>
            </a:r>
            <a:r>
              <a:rPr lang="zh-CN" altLang="zh-CN" sz="2400" dirty="0"/>
              <a:t>类专业在</a:t>
            </a:r>
            <a:r>
              <a:rPr lang="zh-CN" altLang="en-US" sz="2400" b="1" dirty="0">
                <a:solidFill>
                  <a:srgbClr val="0000FF"/>
                </a:solidFill>
              </a:rPr>
              <a:t>电子技术</a:t>
            </a:r>
            <a:r>
              <a:rPr lang="zh-CN" altLang="en-US" sz="2400" dirty="0"/>
              <a:t>方面具入门性质的重要的专业基础课</a:t>
            </a:r>
          </a:p>
          <a:p>
            <a:pPr eaLnBrk="1" hangingPunct="1">
              <a:spcBef>
                <a:spcPts val="600"/>
              </a:spcBef>
              <a:spcAft>
                <a:spcPct val="30000"/>
              </a:spcAft>
            </a:pPr>
            <a:r>
              <a:rPr lang="zh-CN" altLang="en-US" sz="2800" dirty="0"/>
              <a:t>课程目标</a:t>
            </a:r>
          </a:p>
          <a:p>
            <a:pPr lvl="1" eaLnBrk="1" hangingPunct="1">
              <a:spcAft>
                <a:spcPct val="30000"/>
              </a:spcAft>
            </a:pPr>
            <a:r>
              <a:rPr lang="zh-CN" altLang="en-US" sz="2400" dirty="0"/>
              <a:t>获得电子技术的基本理论、基本知识和基本技能</a:t>
            </a:r>
          </a:p>
          <a:p>
            <a:pPr lvl="1" eaLnBrk="1" hangingPunct="1">
              <a:spcAft>
                <a:spcPct val="30000"/>
              </a:spcAft>
            </a:pPr>
            <a:r>
              <a:rPr lang="zh-CN" altLang="en-US" sz="2400" dirty="0"/>
              <a:t>培养分析和解决实际问题的能力</a:t>
            </a:r>
          </a:p>
          <a:p>
            <a:pPr lvl="1" eaLnBrk="1" hangingPunct="1">
              <a:spcAft>
                <a:spcPct val="30000"/>
              </a:spcAft>
            </a:pPr>
            <a:r>
              <a:rPr lang="zh-CN" altLang="en-US" sz="2400" dirty="0"/>
              <a:t>为学习后续课程及从事工程技术和科学研究奠定初步基础</a:t>
            </a:r>
          </a:p>
        </p:txBody>
      </p:sp>
      <p:sp>
        <p:nvSpPr>
          <p:cNvPr id="12295" name="文本框 1"/>
          <p:cNvSpPr txBox="1">
            <a:spLocks noChangeArrowheads="1"/>
          </p:cNvSpPr>
          <p:nvPr/>
        </p:nvSpPr>
        <p:spPr bwMode="auto">
          <a:xfrm>
            <a:off x="1042988" y="5553075"/>
            <a:ext cx="4860925" cy="461963"/>
          </a:xfrm>
          <a:prstGeom prst="rect">
            <a:avLst/>
          </a:prstGeom>
          <a:noFill/>
          <a:ln w="9525">
            <a:solidFill>
              <a:srgbClr val="0066FF"/>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dirty="0"/>
              <a:t>我们这门课属于被</a:t>
            </a:r>
            <a:r>
              <a:rPr lang="zh-CN" altLang="en-US" sz="2400" b="1" dirty="0">
                <a:solidFill>
                  <a:srgbClr val="0000FF"/>
                </a:solidFill>
                <a:latin typeface="+mn-lt"/>
                <a:ea typeface="+mn-ea"/>
              </a:rPr>
              <a:t>缩编后</a:t>
            </a:r>
            <a:r>
              <a:rPr lang="zh-CN" altLang="en-US" dirty="0"/>
              <a:t>的课程</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6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6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653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6531">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295"/>
                                        </p:tgtEl>
                                        <p:attrNameLst>
                                          <p:attrName>style.visibility</p:attrName>
                                        </p:attrNameLst>
                                      </p:cBhvr>
                                      <p:to>
                                        <p:strVal val="visible"/>
                                      </p:to>
                                    </p:set>
                                    <p:animEffect transition="in" filter="fade">
                                      <p:cBhvr>
                                        <p:cTn id="19"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61D015EB-2701-48B2-BDC4-603DC1B6CD5D}"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14339"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14340"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AE83B25-1A0A-4359-9A66-5463DE060DB1}" type="slidenum">
              <a:rPr lang="en-US" altLang="zh-CN" sz="1800" b="0" smtClean="0">
                <a:solidFill>
                  <a:srgbClr val="B2B2B2"/>
                </a:solidFill>
              </a:rPr>
              <a:pPr>
                <a:spcAft>
                  <a:spcPct val="0"/>
                </a:spcAft>
                <a:buFontTx/>
                <a:buNone/>
              </a:pPr>
              <a:t>7</a:t>
            </a:fld>
            <a:endParaRPr lang="en-US" altLang="zh-CN" sz="1800" b="0">
              <a:solidFill>
                <a:srgbClr val="B2B2B2"/>
              </a:solidFill>
            </a:endParaRPr>
          </a:p>
        </p:txBody>
      </p:sp>
      <p:sp>
        <p:nvSpPr>
          <p:cNvPr id="14341" name="Rectangle 2"/>
          <p:cNvSpPr>
            <a:spLocks noGrp="1" noChangeArrowheads="1"/>
          </p:cNvSpPr>
          <p:nvPr>
            <p:ph type="title"/>
          </p:nvPr>
        </p:nvSpPr>
        <p:spPr/>
        <p:txBody>
          <a:bodyPr/>
          <a:lstStyle/>
          <a:p>
            <a:r>
              <a:rPr lang="zh-CN" altLang="en-US"/>
              <a:t>课程资料</a:t>
            </a:r>
          </a:p>
        </p:txBody>
      </p:sp>
      <p:sp>
        <p:nvSpPr>
          <p:cNvPr id="14342" name="Rectangle 3"/>
          <p:cNvSpPr>
            <a:spLocks noGrp="1" noChangeArrowheads="1"/>
          </p:cNvSpPr>
          <p:nvPr>
            <p:ph type="body" idx="1"/>
          </p:nvPr>
        </p:nvSpPr>
        <p:spPr>
          <a:xfrm>
            <a:off x="457200" y="1449388"/>
            <a:ext cx="8255000" cy="4932362"/>
          </a:xfrm>
        </p:spPr>
        <p:txBody>
          <a:bodyPr/>
          <a:lstStyle/>
          <a:p>
            <a:pPr>
              <a:spcAft>
                <a:spcPct val="25000"/>
              </a:spcAft>
            </a:pPr>
            <a:r>
              <a:rPr lang="zh-CN" altLang="en-US" sz="2800" dirty="0"/>
              <a:t>教材</a:t>
            </a:r>
            <a:endParaRPr lang="en-US" altLang="zh-CN" sz="2800" dirty="0"/>
          </a:p>
          <a:p>
            <a:pPr lvl="1">
              <a:spcAft>
                <a:spcPct val="25000"/>
              </a:spcAft>
            </a:pPr>
            <a:r>
              <a:rPr lang="zh-CN" altLang="en-US" sz="2400" dirty="0"/>
              <a:t>康华光主编</a:t>
            </a:r>
            <a:r>
              <a:rPr lang="en-US" altLang="zh-CN" sz="2400" dirty="0"/>
              <a:t>. </a:t>
            </a:r>
            <a:r>
              <a:rPr lang="zh-CN" altLang="en-US" sz="2400" dirty="0"/>
              <a:t>电子技术基础，高等教育出版社，数字电路第六版，模拟电路第七版</a:t>
            </a:r>
            <a:endParaRPr lang="en-US" altLang="zh-CN" sz="2400" dirty="0"/>
          </a:p>
          <a:p>
            <a:pPr eaLnBrk="1" hangingPunct="1">
              <a:spcBef>
                <a:spcPts val="600"/>
              </a:spcBef>
              <a:spcAft>
                <a:spcPct val="25000"/>
              </a:spcAft>
            </a:pPr>
            <a:r>
              <a:rPr lang="zh-CN" altLang="en-US" sz="2800" dirty="0"/>
              <a:t>主要参考书</a:t>
            </a:r>
            <a:endParaRPr lang="en-US" altLang="zh-CN" sz="2800" dirty="0"/>
          </a:p>
          <a:p>
            <a:pPr lvl="1" eaLnBrk="1" hangingPunct="1">
              <a:spcAft>
                <a:spcPct val="25000"/>
              </a:spcAft>
            </a:pPr>
            <a:r>
              <a:rPr lang="zh-CN" altLang="en-US" sz="2400" dirty="0"/>
              <a:t>阎石主编</a:t>
            </a:r>
            <a:r>
              <a:rPr lang="en-US" altLang="zh-CN" sz="2400" dirty="0">
                <a:latin typeface="宋体" panose="02010600030101010101" pitchFamily="2" charset="-122"/>
              </a:rPr>
              <a:t>.</a:t>
            </a:r>
            <a:r>
              <a:rPr lang="zh-CN" altLang="en-US" sz="2400" dirty="0"/>
              <a:t>数字电子技术基础</a:t>
            </a:r>
            <a:r>
              <a:rPr lang="en-US" altLang="zh-CN" sz="2400" dirty="0">
                <a:latin typeface="宋体" panose="02010600030101010101" pitchFamily="2" charset="-122"/>
              </a:rPr>
              <a:t>.</a:t>
            </a:r>
            <a:r>
              <a:rPr lang="zh-CN" altLang="en-US" sz="2400" dirty="0"/>
              <a:t> 高等教育出版社</a:t>
            </a:r>
            <a:r>
              <a:rPr lang="en-US" altLang="zh-CN" sz="2400" dirty="0"/>
              <a:t> </a:t>
            </a:r>
          </a:p>
          <a:p>
            <a:pPr lvl="1" eaLnBrk="1" hangingPunct="1">
              <a:spcAft>
                <a:spcPct val="25000"/>
              </a:spcAft>
            </a:pPr>
            <a:r>
              <a:rPr lang="zh-CN" altLang="en-US" sz="2400" dirty="0"/>
              <a:t>童诗白主编</a:t>
            </a:r>
            <a:r>
              <a:rPr lang="en-US" altLang="zh-CN" sz="2400" dirty="0"/>
              <a:t>. </a:t>
            </a:r>
            <a:r>
              <a:rPr lang="zh-CN" altLang="en-US" sz="2400" dirty="0"/>
              <a:t>模拟电子技术基础</a:t>
            </a:r>
            <a:r>
              <a:rPr lang="en-US" altLang="zh-CN" sz="2400" dirty="0"/>
              <a:t>. </a:t>
            </a:r>
            <a:r>
              <a:rPr lang="zh-CN" altLang="en-US" sz="2400" dirty="0"/>
              <a:t>高等教育出版社</a:t>
            </a:r>
          </a:p>
          <a:p>
            <a:pPr lvl="1" eaLnBrk="1" hangingPunct="1">
              <a:spcAft>
                <a:spcPct val="25000"/>
              </a:spcAft>
            </a:pPr>
            <a:r>
              <a:rPr kumimoji="1" lang="zh-CN" altLang="en-US" sz="2400" dirty="0"/>
              <a:t>王金明</a:t>
            </a:r>
            <a:r>
              <a:rPr kumimoji="1" lang="en-US" altLang="zh-CN" sz="2400" dirty="0"/>
              <a:t>. </a:t>
            </a:r>
            <a:r>
              <a:rPr kumimoji="1" lang="zh-CN" altLang="en-US" sz="2400" dirty="0"/>
              <a:t>数字系统设计与</a:t>
            </a:r>
            <a:r>
              <a:rPr kumimoji="1" lang="en-US" altLang="zh-CN" sz="2400" dirty="0" err="1"/>
              <a:t>Verliog</a:t>
            </a:r>
            <a:r>
              <a:rPr kumimoji="1" lang="en-US" altLang="zh-CN" sz="2400" dirty="0"/>
              <a:t> HDL. </a:t>
            </a:r>
            <a:r>
              <a:rPr kumimoji="1" lang="zh-CN" altLang="en-US" sz="2400" dirty="0"/>
              <a:t>电子工业出版社</a:t>
            </a:r>
            <a:endParaRPr lang="en-US" altLang="zh-CN"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a:t>课件下载</a:t>
            </a:r>
          </a:p>
        </p:txBody>
      </p:sp>
      <p:sp>
        <p:nvSpPr>
          <p:cNvPr id="33795" name="内容占位符 2"/>
          <p:cNvSpPr>
            <a:spLocks noGrp="1"/>
          </p:cNvSpPr>
          <p:nvPr>
            <p:ph idx="1"/>
          </p:nvPr>
        </p:nvSpPr>
        <p:spPr/>
        <p:txBody>
          <a:bodyPr/>
          <a:lstStyle/>
          <a:p>
            <a:r>
              <a:rPr lang="en-US" altLang="zh-CN" sz="2000" dirty="0"/>
              <a:t>https://</a:t>
            </a:r>
            <a:r>
              <a:rPr lang="en-US" altLang="zh-CN" sz="2000" dirty="0" err="1"/>
              <a:t>www.bb.ustc.edu.cn</a:t>
            </a:r>
            <a:r>
              <a:rPr lang="en-US" altLang="zh-CN" sz="2000" dirty="0"/>
              <a:t>/</a:t>
            </a:r>
          </a:p>
          <a:p>
            <a:pPr lvl="1"/>
            <a:r>
              <a:rPr lang="zh-CN" altLang="en-US" sz="2000" dirty="0"/>
              <a:t>模拟与数字电路</a:t>
            </a:r>
            <a:r>
              <a:rPr lang="en-US" altLang="zh-CN" sz="2000" dirty="0"/>
              <a:t>-&gt;</a:t>
            </a:r>
            <a:r>
              <a:rPr lang="zh-CN" altLang="en-US" sz="2000" dirty="0"/>
              <a:t>课件</a:t>
            </a:r>
            <a:endParaRPr lang="en-US" altLang="zh-CN" sz="2000" dirty="0"/>
          </a:p>
          <a:p>
            <a:pPr lvl="1"/>
            <a:r>
              <a:rPr lang="zh-CN" altLang="en-US" sz="2000" dirty="0"/>
              <a:t>学生登陆时用户名为学号，如果之前没有修改过密码，初始密码也为学号（</a:t>
            </a:r>
            <a:r>
              <a:rPr lang="en-US" altLang="zh-CN" sz="2000" dirty="0"/>
              <a:t>PB</a:t>
            </a:r>
            <a:r>
              <a:rPr lang="zh-CN" altLang="en-US" sz="2000" dirty="0"/>
              <a:t>或 </a:t>
            </a:r>
            <a:r>
              <a:rPr lang="en-US" altLang="zh-CN" sz="2000" dirty="0"/>
              <a:t>JL</a:t>
            </a:r>
            <a:r>
              <a:rPr lang="zh-CN" altLang="en-US" sz="2000" dirty="0"/>
              <a:t>大写），如看不到课程请给我发邮件</a:t>
            </a:r>
            <a:endParaRPr lang="en-US" altLang="zh-CN" sz="2000" dirty="0"/>
          </a:p>
          <a:p>
            <a:pPr lvl="1"/>
            <a:r>
              <a:rPr lang="zh-CN" altLang="en-US" sz="2000" dirty="0"/>
              <a:t>科大内部使用，请勿外传！</a:t>
            </a:r>
            <a:endParaRPr lang="en-US" altLang="zh-CN" sz="2000" dirty="0"/>
          </a:p>
          <a:p>
            <a:pPr lvl="1"/>
            <a:r>
              <a:rPr lang="en-US" altLang="zh-CN" sz="2000" dirty="0"/>
              <a:t>2021</a:t>
            </a:r>
            <a:r>
              <a:rPr lang="zh-CN" altLang="en-US" sz="2000" dirty="0"/>
              <a:t>年课件将逐渐更新</a:t>
            </a:r>
          </a:p>
        </p:txBody>
      </p:sp>
      <p:sp>
        <p:nvSpPr>
          <p:cNvPr id="33796"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AC2CE07-6A1B-4E45-936F-63370FC8451D}"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33797"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数制与代码</a:t>
            </a:r>
            <a:endParaRPr lang="en-US" altLang="zh-CN" sz="1800" b="0">
              <a:solidFill>
                <a:srgbClr val="B2B2B2"/>
              </a:solidFill>
            </a:endParaRPr>
          </a:p>
        </p:txBody>
      </p:sp>
      <p:sp>
        <p:nvSpPr>
          <p:cNvPr id="33798"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2113065-495C-4A06-BA1A-6F17D541BF3D}" type="slidenum">
              <a:rPr lang="en-US" altLang="zh-CN" sz="1800" b="0" smtClean="0">
                <a:solidFill>
                  <a:srgbClr val="B2B2B2"/>
                </a:solidFill>
              </a:rPr>
              <a:pPr>
                <a:spcAft>
                  <a:spcPct val="0"/>
                </a:spcAft>
                <a:buFontTx/>
                <a:buNone/>
              </a:pPr>
              <a:t>8</a:t>
            </a:fld>
            <a:endParaRPr lang="en-US" altLang="zh-CN" sz="1800" b="0">
              <a:solidFill>
                <a:srgbClr val="B2B2B2"/>
              </a:solidFill>
            </a:endParaRPr>
          </a:p>
        </p:txBody>
      </p:sp>
      <p:pic>
        <p:nvPicPr>
          <p:cNvPr id="33799" name="图片 6"/>
          <p:cNvPicPr>
            <a:picLocks noChangeAspect="1"/>
          </p:cNvPicPr>
          <p:nvPr/>
        </p:nvPicPr>
        <p:blipFill rotWithShape="1">
          <a:blip r:embed="rId2">
            <a:extLst>
              <a:ext uri="{28A0092B-C50C-407E-A947-70E740481C1C}">
                <a14:useLocalDpi xmlns:a14="http://schemas.microsoft.com/office/drawing/2010/main" val="0"/>
              </a:ext>
            </a:extLst>
          </a:blip>
          <a:srcRect t="24294" b="3573"/>
          <a:stretch/>
        </p:blipFill>
        <p:spPr bwMode="auto">
          <a:xfrm>
            <a:off x="935596" y="4077072"/>
            <a:ext cx="7491412" cy="2259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92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8DA0847-014E-457E-8E8A-DBB9DF4DB003}" type="datetime1">
              <a:rPr lang="zh-CN" altLang="en-US" sz="1800" b="0" smtClean="0">
                <a:solidFill>
                  <a:srgbClr val="B2B2B2"/>
                </a:solidFill>
              </a:rPr>
              <a:pPr>
                <a:spcAft>
                  <a:spcPct val="0"/>
                </a:spcAft>
                <a:buFontTx/>
                <a:buNone/>
              </a:pPr>
              <a:t>2021/9/6</a:t>
            </a:fld>
            <a:endParaRPr lang="en-US" altLang="zh-CN" sz="1800" b="0">
              <a:solidFill>
                <a:srgbClr val="B2B2B2"/>
              </a:solidFill>
            </a:endParaRPr>
          </a:p>
        </p:txBody>
      </p:sp>
      <p:sp>
        <p:nvSpPr>
          <p:cNvPr id="16387" name="Rectangle 5"/>
          <p:cNvSpPr>
            <a:spLocks noGrp="1" noChangeArrowheads="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16388" name="Rectangle 6"/>
          <p:cNvSpPr>
            <a:spLocks noGrp="1" noChangeArrowheads="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684CB7F5-829D-4E27-BED1-A63F77BFFF66}" type="slidenum">
              <a:rPr lang="en-US" altLang="zh-CN" sz="1800" b="0" smtClean="0">
                <a:solidFill>
                  <a:srgbClr val="B2B2B2"/>
                </a:solidFill>
              </a:rPr>
              <a:pPr>
                <a:spcAft>
                  <a:spcPct val="0"/>
                </a:spcAft>
                <a:buFontTx/>
                <a:buNone/>
              </a:pPr>
              <a:t>9</a:t>
            </a:fld>
            <a:endParaRPr lang="en-US" altLang="zh-CN" sz="1800" b="0">
              <a:solidFill>
                <a:srgbClr val="B2B2B2"/>
              </a:solidFill>
            </a:endParaRPr>
          </a:p>
        </p:txBody>
      </p:sp>
      <p:sp>
        <p:nvSpPr>
          <p:cNvPr id="16389" name="Rectangle 2"/>
          <p:cNvSpPr>
            <a:spLocks noGrp="1" noChangeArrowheads="1"/>
          </p:cNvSpPr>
          <p:nvPr>
            <p:ph type="title"/>
          </p:nvPr>
        </p:nvSpPr>
        <p:spPr/>
        <p:txBody>
          <a:bodyPr/>
          <a:lstStyle/>
          <a:p>
            <a:r>
              <a:rPr lang="zh-CN" altLang="en-US"/>
              <a:t>电子技术概述</a:t>
            </a:r>
          </a:p>
        </p:txBody>
      </p:sp>
      <p:sp>
        <p:nvSpPr>
          <p:cNvPr id="16390" name="Rectangle 3"/>
          <p:cNvSpPr>
            <a:spLocks noGrp="1" noChangeArrowheads="1"/>
          </p:cNvSpPr>
          <p:nvPr>
            <p:ph type="body" idx="1"/>
          </p:nvPr>
        </p:nvSpPr>
        <p:spPr>
          <a:xfrm>
            <a:off x="457200" y="1449388"/>
            <a:ext cx="7912100" cy="4932362"/>
          </a:xfrm>
        </p:spPr>
        <p:txBody>
          <a:bodyPr/>
          <a:lstStyle/>
          <a:p>
            <a:r>
              <a:rPr lang="zh-CN" altLang="en-US" sz="2800"/>
              <a:t>电子技术</a:t>
            </a:r>
          </a:p>
          <a:p>
            <a:pPr lvl="1"/>
            <a:r>
              <a:rPr lang="zh-CN" altLang="en-US" sz="2400"/>
              <a:t>是研究</a:t>
            </a:r>
            <a:r>
              <a:rPr lang="zh-CN" altLang="en-US" sz="2400" b="1">
                <a:solidFill>
                  <a:srgbClr val="0000FF"/>
                </a:solidFill>
              </a:rPr>
              <a:t>电子器件</a:t>
            </a:r>
            <a:r>
              <a:rPr lang="zh-CN" altLang="en-US" sz="2400"/>
              <a:t>、</a:t>
            </a:r>
            <a:r>
              <a:rPr lang="zh-CN" altLang="en-US" sz="2400" b="1">
                <a:solidFill>
                  <a:srgbClr val="0000FF"/>
                </a:solidFill>
              </a:rPr>
              <a:t>电子电路</a:t>
            </a:r>
            <a:r>
              <a:rPr lang="zh-CN" altLang="en-US" sz="2400"/>
              <a:t>及其</a:t>
            </a:r>
            <a:r>
              <a:rPr lang="zh-CN" altLang="en-US" sz="2400" b="1">
                <a:solidFill>
                  <a:srgbClr val="0000FF"/>
                </a:solidFill>
              </a:rPr>
              <a:t>应用</a:t>
            </a:r>
            <a:r>
              <a:rPr lang="zh-CN" altLang="en-US" sz="2400"/>
              <a:t>的科学</a:t>
            </a:r>
          </a:p>
          <a:p>
            <a:pPr>
              <a:spcBef>
                <a:spcPts val="600"/>
              </a:spcBef>
            </a:pPr>
            <a:r>
              <a:rPr lang="zh-CN" altLang="en-US" sz="2800"/>
              <a:t>电子器件</a:t>
            </a:r>
          </a:p>
          <a:p>
            <a:pPr lvl="1"/>
            <a:r>
              <a:rPr lang="zh-CN" altLang="en-US" sz="2400"/>
              <a:t>电子技术的发展是以电子器件的发展为基础</a:t>
            </a:r>
          </a:p>
          <a:p>
            <a:pPr lvl="1"/>
            <a:r>
              <a:rPr lang="zh-CN" altLang="en-US" sz="2400"/>
              <a:t>经历了从</a:t>
            </a:r>
            <a:r>
              <a:rPr lang="zh-CN" altLang="en-US" sz="2400" b="1">
                <a:solidFill>
                  <a:srgbClr val="0000FF"/>
                </a:solidFill>
              </a:rPr>
              <a:t>电子管</a:t>
            </a:r>
            <a:r>
              <a:rPr lang="zh-CN" altLang="en-US" sz="2400"/>
              <a:t>、</a:t>
            </a:r>
            <a:r>
              <a:rPr lang="zh-CN" altLang="en-US" sz="2400" b="1">
                <a:solidFill>
                  <a:srgbClr val="0000FF"/>
                </a:solidFill>
              </a:rPr>
              <a:t>晶体管</a:t>
            </a:r>
            <a:r>
              <a:rPr lang="zh-CN" altLang="en-US" sz="2400"/>
              <a:t>到</a:t>
            </a:r>
            <a:r>
              <a:rPr lang="zh-CN" altLang="en-US" sz="2400" b="1">
                <a:solidFill>
                  <a:srgbClr val="0000FF"/>
                </a:solidFill>
              </a:rPr>
              <a:t>集成电路</a:t>
            </a:r>
            <a:r>
              <a:rPr lang="zh-CN" altLang="en-US" sz="2400"/>
              <a:t>的历程</a:t>
            </a:r>
          </a:p>
          <a:p>
            <a:pPr>
              <a:spcBef>
                <a:spcPts val="600"/>
              </a:spcBef>
            </a:pPr>
            <a:r>
              <a:rPr lang="zh-CN" altLang="en-US" sz="2800"/>
              <a:t>电子电路</a:t>
            </a:r>
          </a:p>
          <a:p>
            <a:pPr lvl="1"/>
            <a:r>
              <a:rPr lang="zh-CN" altLang="en-US" sz="2400"/>
              <a:t>由电子器件和</a:t>
            </a:r>
            <a:r>
              <a:rPr lang="zh-CN" altLang="en-US" sz="2400">
                <a:latin typeface="宋体" panose="02010600030101010101" pitchFamily="2" charset="-122"/>
              </a:rPr>
              <a:t>电子元件</a:t>
            </a:r>
            <a:r>
              <a:rPr lang="en-US" altLang="zh-CN" sz="2400">
                <a:latin typeface="宋体" panose="02010600030101010101" pitchFamily="2" charset="-122"/>
              </a:rPr>
              <a:t>(</a:t>
            </a:r>
            <a:r>
              <a:rPr lang="zh-CN" altLang="en-US" sz="2400">
                <a:latin typeface="宋体" panose="02010600030101010101" pitchFamily="2" charset="-122"/>
              </a:rPr>
              <a:t>电阻、电容、电感等</a:t>
            </a:r>
            <a:r>
              <a:rPr lang="en-US" altLang="zh-CN" sz="2400">
                <a:latin typeface="宋体" panose="02010600030101010101" pitchFamily="2" charset="-122"/>
              </a:rPr>
              <a:t>)</a:t>
            </a:r>
            <a:r>
              <a:rPr lang="zh-CN" altLang="en-US" sz="2400">
                <a:latin typeface="宋体" panose="02010600030101010101" pitchFamily="2" charset="-122"/>
              </a:rPr>
              <a:t>构成具有特定功能的电路</a:t>
            </a:r>
          </a:p>
          <a:p>
            <a:pPr lvl="1"/>
            <a:r>
              <a:rPr lang="zh-CN" altLang="en-US" sz="2400"/>
              <a:t>按处理信号的种类分为：</a:t>
            </a:r>
            <a:r>
              <a:rPr lang="zh-CN" altLang="en-US" sz="2400" b="1">
                <a:solidFill>
                  <a:srgbClr val="0000FF"/>
                </a:solidFill>
              </a:rPr>
              <a:t>模拟电路</a:t>
            </a:r>
            <a:r>
              <a:rPr lang="zh-CN" altLang="en-US" sz="2400"/>
              <a:t>和</a:t>
            </a:r>
            <a:r>
              <a:rPr lang="zh-CN" altLang="en-US" sz="2400" b="1">
                <a:solidFill>
                  <a:srgbClr val="0000FF"/>
                </a:solidFill>
              </a:rPr>
              <a:t>数字电路</a:t>
            </a: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125</TotalTime>
  <Pages>0</Pages>
  <Words>2876</Words>
  <Characters>0</Characters>
  <Application>Microsoft Macintosh PowerPoint</Application>
  <DocSecurity>0</DocSecurity>
  <PresentationFormat>全屏显示(4:3)</PresentationFormat>
  <Lines>0</Lines>
  <Paragraphs>318</Paragraphs>
  <Slides>30</Slides>
  <Notes>17</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30</vt:i4>
      </vt:variant>
    </vt:vector>
  </HeadingPairs>
  <TitlesOfParts>
    <vt:vector size="42" baseType="lpstr">
      <vt:lpstr>华文楷体</vt:lpstr>
      <vt:lpstr>楷体_GB2312</vt:lpstr>
      <vt:lpstr>宋体</vt:lpstr>
      <vt:lpstr>新宋体</vt:lpstr>
      <vt:lpstr>Arial</vt:lpstr>
      <vt:lpstr>Comic Sans MS</vt:lpstr>
      <vt:lpstr>Times New Roman</vt:lpstr>
      <vt:lpstr>Verdana</vt:lpstr>
      <vt:lpstr>默认设计模板</vt:lpstr>
      <vt:lpstr>Image</vt:lpstr>
      <vt:lpstr>Picture</vt:lpstr>
      <vt:lpstr>公式</vt:lpstr>
      <vt:lpstr>模拟与数字电路 Analog and Digital Circuits [3C302, 1(3,4), 3(6,7)] </vt:lpstr>
      <vt:lpstr>内容提纲</vt:lpstr>
      <vt:lpstr>教员联系方式</vt:lpstr>
      <vt:lpstr>QQ群</vt:lpstr>
      <vt:lpstr>成绩评定</vt:lpstr>
      <vt:lpstr>课程性质与目标</vt:lpstr>
      <vt:lpstr>课程资料</vt:lpstr>
      <vt:lpstr>课件下载</vt:lpstr>
      <vt:lpstr>电子技术概述</vt:lpstr>
      <vt:lpstr>示例─电子器件</vt:lpstr>
      <vt:lpstr>示例─豆浆机电路图</vt:lpstr>
      <vt:lpstr>示例─电子技术应用</vt:lpstr>
      <vt:lpstr>示例─计算机主板</vt:lpstr>
      <vt:lpstr>示例─电压力锅电路板(1)</vt:lpstr>
      <vt:lpstr>示例─电压力锅电路板(2)</vt:lpstr>
      <vt:lpstr>模拟电路与数字电路</vt:lpstr>
      <vt:lpstr>示例─模拟信号与数字信号</vt:lpstr>
      <vt:lpstr>数字波形的两种类型</vt:lpstr>
      <vt:lpstr>周期性和非周期性</vt:lpstr>
      <vt:lpstr>实际数字信号波形</vt:lpstr>
      <vt:lpstr>实际数字信号波形</vt:lpstr>
      <vt:lpstr>电子设计自动化技术</vt:lpstr>
      <vt:lpstr>电子设计自动化技术 (续)</vt:lpstr>
      <vt:lpstr>技术日新月异中</vt:lpstr>
      <vt:lpstr>技术日新月异中</vt:lpstr>
      <vt:lpstr>技术日新月异中</vt:lpstr>
      <vt:lpstr>电子电路的层次结构</vt:lpstr>
      <vt:lpstr>教学内容和安排</vt:lpstr>
      <vt:lpstr>The End</vt:lpstr>
      <vt:lpstr>彩蛋：能实用的都是技术集成</vt:lpstr>
    </vt:vector>
  </TitlesOfParts>
  <Company>ustc</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第1章_计算机基础知识_概述</dc:title>
  <dc:creator>张俊霞</dc:creator>
  <cp:lastModifiedBy>Microsoft Office User</cp:lastModifiedBy>
  <cp:revision>288</cp:revision>
  <cp:lastPrinted>1900-01-04T05:08:28Z</cp:lastPrinted>
  <dcterms:created xsi:type="dcterms:W3CDTF">2004-01-05T23:56:53Z</dcterms:created>
  <dcterms:modified xsi:type="dcterms:W3CDTF">2021-09-06T03:43:21Z</dcterms:modified>
  <cp:category>16位微机原理与接口</cp:category>
</cp:coreProperties>
</file>